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ye Blunstone" initials="FB" lastIdx="1" clrIdx="0">
    <p:extLst>
      <p:ext uri="{19B8F6BF-5375-455C-9EA6-DF929625EA0E}">
        <p15:presenceInfo xmlns:p15="http://schemas.microsoft.com/office/powerpoint/2012/main" userId="S::fblunstone@buckscc.gov.uk::8984ed17-99ca-436d-b545-406d358ceb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F62AFB-5C93-4B72-B385-08BDEB461642}" v="1" dt="2022-10-06T12:59:45.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5706" autoAdjust="0"/>
  </p:normalViewPr>
  <p:slideViewPr>
    <p:cSldViewPr snapToGrid="0">
      <p:cViewPr>
        <p:scale>
          <a:sx n="90" d="100"/>
          <a:sy n="90" d="100"/>
        </p:scale>
        <p:origin x="372" y="-6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F755F-6B56-4CB7-A2A7-6FB2FABD9AEF}" type="datetimeFigureOut">
              <a:rPr lang="en-GB" smtClean="0"/>
              <a:t>11/11/2022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E69449-72EE-4F06-A775-303758A8FBC4}" type="slidenum">
              <a:rPr lang="en-GB" smtClean="0"/>
              <a:t>‹#›</a:t>
            </a:fld>
            <a:endParaRPr lang="en-GB"/>
          </a:p>
        </p:txBody>
      </p:sp>
    </p:spTree>
    <p:extLst>
      <p:ext uri="{BB962C8B-B14F-4D97-AF65-F5344CB8AC3E}">
        <p14:creationId xmlns:p14="http://schemas.microsoft.com/office/powerpoint/2010/main" val="195030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Section 1: Definition of “domestic abuse” (1) This section defines “domestic abuse” for the purposes of this Act. (2) Behaviour of a person (“A”) towards another person (“B”) is “domestic abuse” if— (a) A and B are each aged 16 or over and are “personally connected” to each other, and (b) the behaviour is abusive. (3) Behaviour is “abusive” if it consists of any of the following— (a) physical or sexual abuse; (b) violent or threatening behaviour; (c) controlling or coercive behaviour; (d) economic abuse (see subsection (4)); (e) psychological, emotional or other abuse; and it does not matter whether the behaviour consists of a single incident or a course of conduct. (4) “Economic abuse” means any behaviour that has a substantial adverse effect on B’s ability to — (a) acquire, use or maintain money or other property, or (b) obtain goods or services. (5) For the purposes of this Act, A’s behaviour may be behaviour “towards” B despite the fact that it consists of conduct directed at another person (for example, B’s child). (6) References in this Act to being abusive towards another person are to be read in accordance with this section. (7) For the meaning of “personally connected”, see section 2. Section 2: Definition of “personally connected” (1) Two people are “personally connected” to each other if any of the following applies — (a) they are, or have been, married to each other; (b) they are, or have been, civil partners of each other; (c) they have agreed to marry one another (whether or not the agreement has been terminated); d) they have entered into a civil partnership agreement (whether or not the agreement has been terminated); (e) they are, or have been, in an intimate personal relationship with each other; (f) they each have, or there has been a time when they each have had, a parental relationship in relation to the same child (see subsection (2)); (g) they are relatives. (2) For the purposes of subsection (1)(f) a person has a parental relationship in relation to a child if — (a) the person is a parent of the child, or; (b) the person has parental responsibility for the child. (3) In this section — “child” means a person under the age of 18 years; “civil partnership agreement” has the meaning given by section 73 of the Civil Partnership Act 2004; “parental responsibility” has the same meaning as in the Children Act 1989; “relative” has the meaning given by section 63(1) of the Family Law Act 1996. Section 3: Children as victims of domestic abuse (1) This section applies where behaviour of a person (“A”) towards another person (“B”) is domestic abuse. (2) Any reference in this Act to a victim of domestic abuse includes a reference to a child who – (a) sees or hears, or experiences the effect of, the abuse, and (b) is related to A or B. (3) A child is related to a person for the purposes of subsection (2) if – (a) the person is a parent of, or has parental responsibility for, the child, or (b) the child and the person are relatives. (4) In this section – “child” means person under the age of 18 years; “parental responsibility” has the same meaning as in the Children Act 1989 (see section 3 of that Act); “relative” has the meaning given by section 63(1) of the Family Law Act 1996.</a:t>
            </a:r>
          </a:p>
        </p:txBody>
      </p:sp>
      <p:sp>
        <p:nvSpPr>
          <p:cNvPr id="4" name="Slide Number Placeholder 3"/>
          <p:cNvSpPr>
            <a:spLocks noGrp="1"/>
          </p:cNvSpPr>
          <p:nvPr>
            <p:ph type="sldNum" sz="quarter" idx="5"/>
          </p:nvPr>
        </p:nvSpPr>
        <p:spPr/>
        <p:txBody>
          <a:bodyPr/>
          <a:lstStyle/>
          <a:p>
            <a:fld id="{DEE69449-72EE-4F06-A775-303758A8FBC4}" type="slidenum">
              <a:rPr lang="en-GB" smtClean="0"/>
              <a:t>5</a:t>
            </a:fld>
            <a:endParaRPr lang="en-GB"/>
          </a:p>
        </p:txBody>
      </p:sp>
    </p:spTree>
    <p:extLst>
      <p:ext uri="{BB962C8B-B14F-4D97-AF65-F5344CB8AC3E}">
        <p14:creationId xmlns:p14="http://schemas.microsoft.com/office/powerpoint/2010/main" val="1157676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such as alcohol and drug misuse can increase the likelihood and severity of DA. However it is never the cause.</a:t>
            </a:r>
          </a:p>
        </p:txBody>
      </p:sp>
      <p:sp>
        <p:nvSpPr>
          <p:cNvPr id="4" name="Slide Number Placeholder 3"/>
          <p:cNvSpPr>
            <a:spLocks noGrp="1"/>
          </p:cNvSpPr>
          <p:nvPr>
            <p:ph type="sldNum" sz="quarter" idx="5"/>
          </p:nvPr>
        </p:nvSpPr>
        <p:spPr/>
        <p:txBody>
          <a:bodyPr/>
          <a:lstStyle/>
          <a:p>
            <a:fld id="{DEE69449-72EE-4F06-A775-303758A8FBC4}" type="slidenum">
              <a:rPr lang="en-GB" smtClean="0"/>
              <a:t>6</a:t>
            </a:fld>
            <a:endParaRPr lang="en-GB"/>
          </a:p>
        </p:txBody>
      </p:sp>
    </p:spTree>
    <p:extLst>
      <p:ext uri="{BB962C8B-B14F-4D97-AF65-F5344CB8AC3E}">
        <p14:creationId xmlns:p14="http://schemas.microsoft.com/office/powerpoint/2010/main" val="139599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impacts:</a:t>
            </a:r>
          </a:p>
          <a:p>
            <a:r>
              <a:rPr lang="en-GB" dirty="0"/>
              <a:t>Anxious or depressed, nightmares, bed wetting, delayed development, truancy, self harm, using alcohol and drugs. Children with SEND may find it difficult to express their feelings or may express them in different ways</a:t>
            </a:r>
          </a:p>
        </p:txBody>
      </p:sp>
      <p:sp>
        <p:nvSpPr>
          <p:cNvPr id="4" name="Slide Number Placeholder 3"/>
          <p:cNvSpPr>
            <a:spLocks noGrp="1"/>
          </p:cNvSpPr>
          <p:nvPr>
            <p:ph type="sldNum" sz="quarter" idx="5"/>
          </p:nvPr>
        </p:nvSpPr>
        <p:spPr/>
        <p:txBody>
          <a:bodyPr/>
          <a:lstStyle/>
          <a:p>
            <a:fld id="{DEE69449-72EE-4F06-A775-303758A8FBC4}" type="slidenum">
              <a:rPr lang="en-GB" smtClean="0"/>
              <a:t>8</a:t>
            </a:fld>
            <a:endParaRPr lang="en-GB"/>
          </a:p>
        </p:txBody>
      </p:sp>
    </p:spTree>
    <p:extLst>
      <p:ext uri="{BB962C8B-B14F-4D97-AF65-F5344CB8AC3E}">
        <p14:creationId xmlns:p14="http://schemas.microsoft.com/office/powerpoint/2010/main" val="47136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solidFill>
                  <a:srgbClr val="333333"/>
                </a:solidFill>
                <a:effectLst/>
                <a:latin typeface="Open Sans" panose="020B0606030504020204" pitchFamily="34" charset="0"/>
              </a:rPr>
              <a:t>IRIS is a specialist domestic violence and abuse (DVA) training, support and referral programme for General Practices that has been positively evaluated in a randomised controlled trial</a:t>
            </a:r>
          </a:p>
          <a:p>
            <a:endParaRPr lang="en-GB" dirty="0"/>
          </a:p>
        </p:txBody>
      </p:sp>
      <p:sp>
        <p:nvSpPr>
          <p:cNvPr id="4" name="Slide Number Placeholder 3"/>
          <p:cNvSpPr>
            <a:spLocks noGrp="1"/>
          </p:cNvSpPr>
          <p:nvPr>
            <p:ph type="sldNum" sz="quarter" idx="5"/>
          </p:nvPr>
        </p:nvSpPr>
        <p:spPr/>
        <p:txBody>
          <a:bodyPr/>
          <a:lstStyle/>
          <a:p>
            <a:fld id="{DEE69449-72EE-4F06-A775-303758A8FBC4}" type="slidenum">
              <a:rPr lang="en-GB" smtClean="0"/>
              <a:t>12</a:t>
            </a:fld>
            <a:endParaRPr lang="en-GB"/>
          </a:p>
        </p:txBody>
      </p:sp>
    </p:spTree>
    <p:extLst>
      <p:ext uri="{BB962C8B-B14F-4D97-AF65-F5344CB8AC3E}">
        <p14:creationId xmlns:p14="http://schemas.microsoft.com/office/powerpoint/2010/main" val="94716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B&amp;B- cannot provide support</a:t>
            </a:r>
          </a:p>
          <a:p>
            <a:r>
              <a:rPr lang="en-GB" dirty="0"/>
              <a:t>Shared, mixed sex accommodation- cannot provide support</a:t>
            </a:r>
          </a:p>
        </p:txBody>
      </p:sp>
      <p:sp>
        <p:nvSpPr>
          <p:cNvPr id="4" name="Slide Number Placeholder 3"/>
          <p:cNvSpPr>
            <a:spLocks noGrp="1"/>
          </p:cNvSpPr>
          <p:nvPr>
            <p:ph type="sldNum" sz="quarter" idx="5"/>
          </p:nvPr>
        </p:nvSpPr>
        <p:spPr/>
        <p:txBody>
          <a:bodyPr/>
          <a:lstStyle/>
          <a:p>
            <a:fld id="{DEE69449-72EE-4F06-A775-303758A8FBC4}" type="slidenum">
              <a:rPr lang="en-GB" smtClean="0"/>
              <a:t>14</a:t>
            </a:fld>
            <a:endParaRPr lang="en-GB"/>
          </a:p>
        </p:txBody>
      </p:sp>
    </p:spTree>
    <p:extLst>
      <p:ext uri="{BB962C8B-B14F-4D97-AF65-F5344CB8AC3E}">
        <p14:creationId xmlns:p14="http://schemas.microsoft.com/office/powerpoint/2010/main" val="12532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11/11/2022</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11/11/2022</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t>11/11/2022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t>11/11/2022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t>11/11/2022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t>11/11/2022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t>11/11/2022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513593" y="1951874"/>
            <a:ext cx="7888288" cy="2387600"/>
          </a:xfrm>
        </p:spPr>
        <p:txBody>
          <a:bodyPr anchor="b">
            <a:normAutofit/>
          </a:bodyPr>
          <a:lstStyle>
            <a:lvl1pPr algn="l">
              <a:defRPr sz="4800"/>
            </a:lvl1pPr>
          </a:lstStyle>
          <a:p>
            <a:r>
              <a:rPr lang="en-US" dirty="0">
                <a:solidFill>
                  <a:schemeClr val="bg2"/>
                </a:solidFill>
              </a:rPr>
              <a:t>Home Office</a:t>
            </a:r>
            <a:br>
              <a:rPr lang="en-US" dirty="0">
                <a:solidFill>
                  <a:schemeClr val="bg2"/>
                </a:solidFill>
              </a:rPr>
            </a:br>
            <a:r>
              <a:rPr lang="en-US" dirty="0">
                <a:solidFill>
                  <a:schemeClr val="bg2"/>
                </a:solidFill>
              </a:rPr>
              <a:t>Domestic Abuse Statutory Guidance</a:t>
            </a:r>
            <a:endParaRPr lang="en-GB" dirty="0">
              <a:solidFill>
                <a:schemeClr val="bg2"/>
              </a:solidFill>
            </a:endParaRPr>
          </a:p>
        </p:txBody>
      </p:sp>
      <p:sp>
        <p:nvSpPr>
          <p:cNvPr id="23" name="Subtitle 2"/>
          <p:cNvSpPr>
            <a:spLocks noGrp="1"/>
          </p:cNvSpPr>
          <p:nvPr>
            <p:ph type="subTitle" idx="4294967295"/>
          </p:nvPr>
        </p:nvSpPr>
        <p:spPr>
          <a:xfrm>
            <a:off x="513593" y="4526799"/>
            <a:ext cx="7888288" cy="145573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solidFill>
                  <a:schemeClr val="bg2"/>
                </a:solidFill>
              </a:rPr>
              <a:t>October 2022</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32EA-4980-4D8B-B418-B31C7F85A061}"/>
              </a:ext>
            </a:extLst>
          </p:cNvPr>
          <p:cNvSpPr>
            <a:spLocks noGrp="1"/>
          </p:cNvSpPr>
          <p:nvPr>
            <p:ph type="title"/>
          </p:nvPr>
        </p:nvSpPr>
        <p:spPr/>
        <p:txBody>
          <a:bodyPr/>
          <a:lstStyle/>
          <a:p>
            <a:r>
              <a:rPr lang="en-GB" dirty="0"/>
              <a:t>Chapter 6-Agency Response</a:t>
            </a:r>
          </a:p>
        </p:txBody>
      </p:sp>
      <p:sp>
        <p:nvSpPr>
          <p:cNvPr id="3" name="Content Placeholder 2">
            <a:extLst>
              <a:ext uri="{FF2B5EF4-FFF2-40B4-BE49-F238E27FC236}">
                <a16:creationId xmlns:a16="http://schemas.microsoft.com/office/drawing/2014/main" id="{1902AF24-743C-423B-AC6E-80728FBE5323}"/>
              </a:ext>
            </a:extLst>
          </p:cNvPr>
          <p:cNvSpPr>
            <a:spLocks noGrp="1"/>
          </p:cNvSpPr>
          <p:nvPr>
            <p:ph idx="1"/>
          </p:nvPr>
        </p:nvSpPr>
        <p:spPr>
          <a:xfrm>
            <a:off x="628650" y="1566133"/>
            <a:ext cx="7886700" cy="4351338"/>
          </a:xfrm>
        </p:spPr>
        <p:txBody>
          <a:bodyPr>
            <a:normAutofit lnSpcReduction="10000"/>
          </a:bodyPr>
          <a:lstStyle/>
          <a:p>
            <a:r>
              <a:rPr lang="en-GB" sz="1600" dirty="0"/>
              <a:t>Less than 1 in 5 will report their abuse to the police. Early intervention by voluntary and statutory agencies protects adults and cyp from further harm</a:t>
            </a:r>
          </a:p>
          <a:p>
            <a:r>
              <a:rPr lang="en-GB" sz="1600" dirty="0"/>
              <a:t>Public agencies should invest in awareness raising, training and systems change</a:t>
            </a:r>
          </a:p>
          <a:p>
            <a:r>
              <a:rPr lang="en-GB" sz="1600" dirty="0"/>
              <a:t>DASH risk assessment used to identify risk and respond accordingly, using prof judgement, the victim’s perception of risk and subset questions e.g. S-DASH for stalking</a:t>
            </a:r>
          </a:p>
          <a:p>
            <a:pPr marL="0" indent="0">
              <a:buNone/>
            </a:pPr>
            <a:r>
              <a:rPr lang="en-GB" sz="1600" b="1" dirty="0"/>
              <a:t>Education</a:t>
            </a:r>
          </a:p>
          <a:p>
            <a:r>
              <a:rPr lang="en-GB" sz="1600" dirty="0"/>
              <a:t>The Keeping Children Safe in Education Statutory Guidance should ensure all staff receive regularly updated safeguarding training (which incl DA) so they can identify and support children</a:t>
            </a:r>
          </a:p>
          <a:p>
            <a:r>
              <a:rPr lang="en-GB" sz="1600" dirty="0"/>
              <a:t>Operation Encompass is an ISP between Police and Schools that alerts DSLs of DA incidents involving a child so they can be supported at the start of the next school day</a:t>
            </a:r>
          </a:p>
          <a:p>
            <a:r>
              <a:rPr lang="en-GB" sz="1600" dirty="0"/>
              <a:t>Understanding healthy relationships is compulsory in school under Relationships, Sex and Health Education (RHSE) curriculum</a:t>
            </a:r>
          </a:p>
          <a:p>
            <a:pPr marL="0" indent="0">
              <a:buNone/>
            </a:pPr>
            <a:r>
              <a:rPr lang="en-GB" sz="1600" b="1" dirty="0"/>
              <a:t>Children’s Social Care</a:t>
            </a:r>
          </a:p>
          <a:p>
            <a:r>
              <a:rPr lang="en-GB" sz="1600" dirty="0"/>
              <a:t>In CSC, DA is the most common risk factor identified by social workers in assessments</a:t>
            </a:r>
          </a:p>
        </p:txBody>
      </p:sp>
    </p:spTree>
    <p:extLst>
      <p:ext uri="{BB962C8B-B14F-4D97-AF65-F5344CB8AC3E}">
        <p14:creationId xmlns:p14="http://schemas.microsoft.com/office/powerpoint/2010/main" val="214076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588A-C171-4ABF-B637-D3F13CD98420}"/>
              </a:ext>
            </a:extLst>
          </p:cNvPr>
          <p:cNvSpPr>
            <a:spLocks noGrp="1"/>
          </p:cNvSpPr>
          <p:nvPr>
            <p:ph type="title"/>
          </p:nvPr>
        </p:nvSpPr>
        <p:spPr/>
        <p:txBody>
          <a:bodyPr/>
          <a:lstStyle/>
          <a:p>
            <a:r>
              <a:rPr lang="en-GB" dirty="0"/>
              <a:t>Chapter 6- Agency Response </a:t>
            </a:r>
          </a:p>
        </p:txBody>
      </p:sp>
      <p:sp>
        <p:nvSpPr>
          <p:cNvPr id="3" name="Content Placeholder 2">
            <a:extLst>
              <a:ext uri="{FF2B5EF4-FFF2-40B4-BE49-F238E27FC236}">
                <a16:creationId xmlns:a16="http://schemas.microsoft.com/office/drawing/2014/main" id="{1246AC7C-BF3F-420A-B76A-15EDEE37327C}"/>
              </a:ext>
            </a:extLst>
          </p:cNvPr>
          <p:cNvSpPr>
            <a:spLocks noGrp="1"/>
          </p:cNvSpPr>
          <p:nvPr>
            <p:ph idx="1"/>
          </p:nvPr>
        </p:nvSpPr>
        <p:spPr>
          <a:xfrm>
            <a:off x="628650" y="1516706"/>
            <a:ext cx="7886700" cy="4351338"/>
          </a:xfrm>
        </p:spPr>
        <p:txBody>
          <a:bodyPr>
            <a:normAutofit lnSpcReduction="10000"/>
          </a:bodyPr>
          <a:lstStyle/>
          <a:p>
            <a:r>
              <a:rPr lang="en-GB" sz="1600" dirty="0"/>
              <a:t>All social workers  are required to undertake development and training and upload a record of this to maintain their social work registration</a:t>
            </a:r>
          </a:p>
          <a:p>
            <a:r>
              <a:rPr lang="en-GB" sz="1600" dirty="0"/>
              <a:t>Social workers must employ professional curiosity to recognise patterns of behaviour, taking a child centred approach; listening to them and taking views seriously</a:t>
            </a:r>
          </a:p>
          <a:p>
            <a:r>
              <a:rPr lang="en-GB" sz="1600" dirty="0"/>
              <a:t>Successful who family approaches use multi-disciplinary teams that can tackle issues on multiple fronts and share responsibility and risk across professionals. The co-location of specialists can help facilitate this.</a:t>
            </a:r>
          </a:p>
          <a:p>
            <a:pPr marL="0" indent="0">
              <a:buNone/>
            </a:pPr>
            <a:r>
              <a:rPr lang="en-GB" sz="1600" b="1" dirty="0"/>
              <a:t>Adult Social Care</a:t>
            </a:r>
          </a:p>
          <a:p>
            <a:r>
              <a:rPr lang="en-GB" sz="1600" dirty="0"/>
              <a:t>For adult victims of domestic abuse, they may also have care and support needs. Adult Social Care Workers have statutory duties under the Care Act 2014 and Mental Capacity Act 2005</a:t>
            </a:r>
          </a:p>
          <a:p>
            <a:pPr marL="0" indent="0">
              <a:buNone/>
            </a:pPr>
            <a:r>
              <a:rPr lang="en-GB" sz="1600" b="1" dirty="0"/>
              <a:t>Health</a:t>
            </a:r>
          </a:p>
          <a:p>
            <a:r>
              <a:rPr lang="en-GB" sz="1600" dirty="0"/>
              <a:t>There is a need for all frontline staff to be trained to make enquiries into DA to ensure they are Making Every Contact Count (MECC). Routine enquiry, especially in Healthcare settings is critical.</a:t>
            </a:r>
          </a:p>
          <a:p>
            <a:r>
              <a:rPr lang="en-GB" sz="1600" dirty="0"/>
              <a:t>NICE Guidelines state that being trained to respond to disclosure (level 1) and how to ask about domestic abuse (level 2) is essential for safe enquiry</a:t>
            </a:r>
          </a:p>
          <a:p>
            <a:endParaRPr lang="en-GB" sz="1600" dirty="0"/>
          </a:p>
        </p:txBody>
      </p:sp>
    </p:spTree>
    <p:extLst>
      <p:ext uri="{BB962C8B-B14F-4D97-AF65-F5344CB8AC3E}">
        <p14:creationId xmlns:p14="http://schemas.microsoft.com/office/powerpoint/2010/main" val="3729259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DA9E-0509-4214-97EF-6387B08A9423}"/>
              </a:ext>
            </a:extLst>
          </p:cNvPr>
          <p:cNvSpPr>
            <a:spLocks noGrp="1"/>
          </p:cNvSpPr>
          <p:nvPr>
            <p:ph type="title"/>
          </p:nvPr>
        </p:nvSpPr>
        <p:spPr/>
        <p:txBody>
          <a:bodyPr/>
          <a:lstStyle/>
          <a:p>
            <a:r>
              <a:rPr lang="en-GB" dirty="0"/>
              <a:t>Chapter 6- Agency Response</a:t>
            </a:r>
          </a:p>
        </p:txBody>
      </p:sp>
      <p:sp>
        <p:nvSpPr>
          <p:cNvPr id="3" name="Content Placeholder 2">
            <a:extLst>
              <a:ext uri="{FF2B5EF4-FFF2-40B4-BE49-F238E27FC236}">
                <a16:creationId xmlns:a16="http://schemas.microsoft.com/office/drawing/2014/main" id="{E7A25A11-6867-41D4-8D7D-FEF095B66211}"/>
              </a:ext>
            </a:extLst>
          </p:cNvPr>
          <p:cNvSpPr>
            <a:spLocks noGrp="1"/>
          </p:cNvSpPr>
          <p:nvPr>
            <p:ph idx="1"/>
          </p:nvPr>
        </p:nvSpPr>
        <p:spPr>
          <a:xfrm>
            <a:off x="560688" y="1690689"/>
            <a:ext cx="7886700" cy="4351338"/>
          </a:xfrm>
        </p:spPr>
        <p:txBody>
          <a:bodyPr>
            <a:normAutofit/>
          </a:bodyPr>
          <a:lstStyle/>
          <a:p>
            <a:r>
              <a:rPr lang="en-GB" sz="1600" dirty="0"/>
              <a:t>Health and Social Care Service managers and professionals should ensure trained staff in antenatal, postnatal, reproductive care, sexual health, alcohol or drug misuse, mental health, children’s and vulnerable adults services ask service users whether they have experienced DA.</a:t>
            </a:r>
          </a:p>
          <a:p>
            <a:r>
              <a:rPr lang="en-GB" sz="1600" dirty="0"/>
              <a:t>Healthcare professionals need to create opportunities to speak to patients alone so there is opportunity for disclosures</a:t>
            </a:r>
          </a:p>
          <a:p>
            <a:r>
              <a:rPr lang="en-GB" sz="1600" dirty="0"/>
              <a:t>For different bodies with the Health and Care System, working together is crucial. Poor information recording and sharing internally and externally with other partners are recurring themes in DHRs. Attending strategic meetings, MARAC, MAPPA is essential</a:t>
            </a:r>
          </a:p>
          <a:p>
            <a:r>
              <a:rPr lang="en-GB" sz="1600" dirty="0"/>
              <a:t>Recommended actions include implementing IRIS, co-location of Health IDVAs, implementation of a champion’s network, public health messaging re DA and  timely access to specialist MH support services</a:t>
            </a:r>
          </a:p>
          <a:p>
            <a:r>
              <a:rPr lang="en-GB" sz="1600" dirty="0"/>
              <a:t>Pharmacies have a role to play through schemes such as the Ask for Ani (Action Needed Immediately) codeword</a:t>
            </a:r>
          </a:p>
        </p:txBody>
      </p:sp>
    </p:spTree>
    <p:extLst>
      <p:ext uri="{BB962C8B-B14F-4D97-AF65-F5344CB8AC3E}">
        <p14:creationId xmlns:p14="http://schemas.microsoft.com/office/powerpoint/2010/main" val="2625794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2E462-59AF-46ED-9C6A-38285FF44F20}"/>
              </a:ext>
            </a:extLst>
          </p:cNvPr>
          <p:cNvSpPr>
            <a:spLocks noGrp="1"/>
          </p:cNvSpPr>
          <p:nvPr>
            <p:ph type="title"/>
          </p:nvPr>
        </p:nvSpPr>
        <p:spPr/>
        <p:txBody>
          <a:bodyPr/>
          <a:lstStyle/>
          <a:p>
            <a:r>
              <a:rPr lang="en-GB" dirty="0"/>
              <a:t>Chapter 6- Agency Response</a:t>
            </a:r>
          </a:p>
        </p:txBody>
      </p:sp>
      <p:sp>
        <p:nvSpPr>
          <p:cNvPr id="3" name="Content Placeholder 2">
            <a:extLst>
              <a:ext uri="{FF2B5EF4-FFF2-40B4-BE49-F238E27FC236}">
                <a16:creationId xmlns:a16="http://schemas.microsoft.com/office/drawing/2014/main" id="{6CFDC621-C434-4313-BA26-972268041CD5}"/>
              </a:ext>
            </a:extLst>
          </p:cNvPr>
          <p:cNvSpPr>
            <a:spLocks noGrp="1"/>
          </p:cNvSpPr>
          <p:nvPr>
            <p:ph idx="1"/>
          </p:nvPr>
        </p:nvSpPr>
        <p:spPr>
          <a:xfrm>
            <a:off x="560688" y="1454922"/>
            <a:ext cx="7886700" cy="4351338"/>
          </a:xfrm>
        </p:spPr>
        <p:txBody>
          <a:bodyPr>
            <a:normAutofit/>
          </a:bodyPr>
          <a:lstStyle/>
          <a:p>
            <a:pPr marL="0" indent="0">
              <a:buNone/>
            </a:pPr>
            <a:r>
              <a:rPr lang="en-GB" sz="1600" b="1" dirty="0"/>
              <a:t>Housing</a:t>
            </a:r>
          </a:p>
          <a:p>
            <a:r>
              <a:rPr lang="en-GB" sz="1600" dirty="0"/>
              <a:t>Alternative housing options important for fleeing Da</a:t>
            </a:r>
          </a:p>
          <a:p>
            <a:r>
              <a:rPr lang="en-GB" sz="1600" dirty="0"/>
              <a:t>There is a risk of housing providers misdiagnosing the effects of DA as ASB</a:t>
            </a:r>
          </a:p>
          <a:p>
            <a:r>
              <a:rPr lang="en-GB" sz="1600" dirty="0"/>
              <a:t>Housing providers should employ professional curiosity even if DA not suspected, e.g. could be damage to property, moves in quick succession etc</a:t>
            </a:r>
          </a:p>
          <a:p>
            <a:r>
              <a:rPr lang="en-GB" sz="1600" dirty="0"/>
              <a:t>DAHA accreditation for registered providers is recommended for best practice</a:t>
            </a:r>
          </a:p>
          <a:p>
            <a:r>
              <a:rPr lang="en-GB" sz="1600" dirty="0"/>
              <a:t>Local housing authorities have a duty to secure accommodation for victims of DA if they are homeless through no fault of their own and eligible for assistance. This needs to take into account their circumstances and needs and will be considered as priority need</a:t>
            </a:r>
          </a:p>
          <a:p>
            <a:r>
              <a:rPr lang="en-GB" sz="1600" dirty="0"/>
              <a:t>All support within safe accommodation should be delivered by experienced specialist providers</a:t>
            </a:r>
          </a:p>
          <a:p>
            <a:r>
              <a:rPr lang="en-GB" sz="1600" dirty="0"/>
              <a:t>LAs have a duty under Part 4 of the DA Act 2021 to provide safe accommodation. For Tier 1 there is a requirement to assess the need for accommodation-based support for victims and using the funding from the Act to supply it</a:t>
            </a:r>
          </a:p>
          <a:p>
            <a:endParaRPr lang="en-GB" sz="1600" dirty="0"/>
          </a:p>
          <a:p>
            <a:endParaRPr lang="en-GB" sz="1600" dirty="0"/>
          </a:p>
        </p:txBody>
      </p:sp>
    </p:spTree>
    <p:extLst>
      <p:ext uri="{BB962C8B-B14F-4D97-AF65-F5344CB8AC3E}">
        <p14:creationId xmlns:p14="http://schemas.microsoft.com/office/powerpoint/2010/main" val="332953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2AE2-15A9-4849-81EE-5E9F5C2D831E}"/>
              </a:ext>
            </a:extLst>
          </p:cNvPr>
          <p:cNvSpPr>
            <a:spLocks noGrp="1"/>
          </p:cNvSpPr>
          <p:nvPr>
            <p:ph type="title"/>
          </p:nvPr>
        </p:nvSpPr>
        <p:spPr/>
        <p:txBody>
          <a:bodyPr/>
          <a:lstStyle/>
          <a:p>
            <a:r>
              <a:rPr lang="en-GB" dirty="0"/>
              <a:t>Chapter 6- Agency Response</a:t>
            </a:r>
          </a:p>
        </p:txBody>
      </p:sp>
      <p:sp>
        <p:nvSpPr>
          <p:cNvPr id="3" name="Content Placeholder 2">
            <a:extLst>
              <a:ext uri="{FF2B5EF4-FFF2-40B4-BE49-F238E27FC236}">
                <a16:creationId xmlns:a16="http://schemas.microsoft.com/office/drawing/2014/main" id="{C809CFEB-7DD2-429D-B6B3-D99DF10A600D}"/>
              </a:ext>
            </a:extLst>
          </p:cNvPr>
          <p:cNvSpPr>
            <a:spLocks noGrp="1"/>
          </p:cNvSpPr>
          <p:nvPr>
            <p:ph idx="1"/>
          </p:nvPr>
        </p:nvSpPr>
        <p:spPr>
          <a:xfrm>
            <a:off x="505083" y="1529063"/>
            <a:ext cx="7886700" cy="4351338"/>
          </a:xfrm>
        </p:spPr>
        <p:txBody>
          <a:bodyPr>
            <a:normAutofit fontScale="92500" lnSpcReduction="10000"/>
          </a:bodyPr>
          <a:lstStyle/>
          <a:p>
            <a:r>
              <a:rPr lang="en-GB" sz="1600" dirty="0"/>
              <a:t>Housing providers should have policies in place to identify and respond to DA</a:t>
            </a:r>
          </a:p>
          <a:p>
            <a:r>
              <a:rPr lang="en-GB" sz="1600" dirty="0"/>
              <a:t>Training on DA, specifically the indicators of it, can increase officer confidence to speak to people experiencing abuse, risk assess and safety plan alongside them</a:t>
            </a:r>
          </a:p>
          <a:p>
            <a:r>
              <a:rPr lang="en-GB" sz="1600" dirty="0"/>
              <a:t>Issues such as joint tenancies or mortgages and the joint responsibility for liabilities needs to be understood in terms of economic abuse</a:t>
            </a:r>
          </a:p>
          <a:p>
            <a:r>
              <a:rPr lang="en-GB" sz="1600" dirty="0"/>
              <a:t>Housing authorities should not disclose information on persons outside the organisation without consent</a:t>
            </a:r>
          </a:p>
          <a:p>
            <a:pPr marL="0" indent="0">
              <a:buNone/>
            </a:pPr>
            <a:r>
              <a:rPr lang="en-GB" sz="1800" b="1" dirty="0"/>
              <a:t>Safe Accommodation: Local Authority statutory duty to</a:t>
            </a:r>
          </a:p>
          <a:p>
            <a:pPr marL="342900" indent="-342900">
              <a:buFont typeface="+mj-lt"/>
              <a:buAutoNum type="arabicPeriod"/>
            </a:pPr>
            <a:r>
              <a:rPr lang="en-GB" sz="1700" dirty="0"/>
              <a:t>Appoint a local Domestic Abuse Board</a:t>
            </a:r>
          </a:p>
          <a:p>
            <a:pPr marL="342900" indent="-342900">
              <a:buFont typeface="+mj-lt"/>
              <a:buAutoNum type="arabicPeriod"/>
            </a:pPr>
            <a:r>
              <a:rPr lang="en-GB" sz="1700" dirty="0"/>
              <a:t>Commission services based on local strategy and needs assessment and report back annually to govt</a:t>
            </a:r>
          </a:p>
          <a:p>
            <a:pPr marL="342900" indent="-342900">
              <a:buFont typeface="+mj-lt"/>
              <a:buAutoNum type="arabicPeriod"/>
            </a:pPr>
            <a:r>
              <a:rPr lang="en-GB" sz="1700" dirty="0"/>
              <a:t>Consider the specific accommodation based support needs of all victims in area, particularly those with protected characteristics</a:t>
            </a:r>
          </a:p>
          <a:p>
            <a:pPr marL="342900" indent="-342900">
              <a:buFont typeface="+mj-lt"/>
              <a:buAutoNum type="arabicPeriod"/>
            </a:pPr>
            <a:r>
              <a:rPr lang="en-GB" sz="1700" dirty="0"/>
              <a:t>Relevant safe accommodation: refuge, specialist safe accommodation, dispersed accommodation, second stage registered social landlord or registered charity as DA emergency accommodation</a:t>
            </a:r>
          </a:p>
          <a:p>
            <a:pPr marL="342900" indent="-342900">
              <a:buFont typeface="+mj-lt"/>
              <a:buAutoNum type="arabicPeriod"/>
            </a:pPr>
            <a:endParaRPr lang="en-GB" sz="1800" b="1" dirty="0"/>
          </a:p>
          <a:p>
            <a:pPr marL="342900" indent="-342900">
              <a:buFont typeface="+mj-lt"/>
              <a:buAutoNum type="arabicPeriod"/>
            </a:pPr>
            <a:endParaRPr lang="en-GB" sz="1800" b="1" dirty="0"/>
          </a:p>
        </p:txBody>
      </p:sp>
    </p:spTree>
    <p:extLst>
      <p:ext uri="{BB962C8B-B14F-4D97-AF65-F5344CB8AC3E}">
        <p14:creationId xmlns:p14="http://schemas.microsoft.com/office/powerpoint/2010/main" val="234655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0FA33-1BB4-42BE-85F7-36F2EE5DBBFB}"/>
              </a:ext>
            </a:extLst>
          </p:cNvPr>
          <p:cNvSpPr>
            <a:spLocks noGrp="1"/>
          </p:cNvSpPr>
          <p:nvPr>
            <p:ph type="title"/>
          </p:nvPr>
        </p:nvSpPr>
        <p:spPr>
          <a:xfrm>
            <a:off x="628650" y="0"/>
            <a:ext cx="7886700" cy="1325563"/>
          </a:xfrm>
        </p:spPr>
        <p:txBody>
          <a:bodyPr/>
          <a:lstStyle/>
          <a:p>
            <a:r>
              <a:rPr lang="en-GB" dirty="0"/>
              <a:t>Chapter 6- Agency Response</a:t>
            </a:r>
          </a:p>
        </p:txBody>
      </p:sp>
      <p:sp>
        <p:nvSpPr>
          <p:cNvPr id="3" name="Content Placeholder 2">
            <a:extLst>
              <a:ext uri="{FF2B5EF4-FFF2-40B4-BE49-F238E27FC236}">
                <a16:creationId xmlns:a16="http://schemas.microsoft.com/office/drawing/2014/main" id="{C9DD23D7-E867-42CC-B3CA-7FA04069B1CE}"/>
              </a:ext>
            </a:extLst>
          </p:cNvPr>
          <p:cNvSpPr>
            <a:spLocks noGrp="1"/>
          </p:cNvSpPr>
          <p:nvPr>
            <p:ph idx="1"/>
          </p:nvPr>
        </p:nvSpPr>
        <p:spPr>
          <a:xfrm>
            <a:off x="628650" y="1207786"/>
            <a:ext cx="7886700" cy="4351338"/>
          </a:xfrm>
        </p:spPr>
        <p:txBody>
          <a:bodyPr>
            <a:normAutofit/>
          </a:bodyPr>
          <a:lstStyle/>
          <a:p>
            <a:pPr marL="0" indent="0">
              <a:buNone/>
            </a:pPr>
            <a:r>
              <a:rPr lang="en-GB" sz="1600" b="1" dirty="0"/>
              <a:t>Policing</a:t>
            </a:r>
          </a:p>
          <a:p>
            <a:r>
              <a:rPr lang="en-GB" sz="1600" dirty="0"/>
              <a:t>There are reasons why DA cases may not result in prosecution due and the case being withdrawn. Reducing the impact of the case on the victim to prevent retraumatisation is key as well as the quality in policing response to the victim and feelings of empathy and support</a:t>
            </a:r>
          </a:p>
          <a:p>
            <a:r>
              <a:rPr lang="en-GB" sz="1600" dirty="0"/>
              <a:t>The College of Policing has guidance for investigating DA (Authorised Professional Practice)</a:t>
            </a:r>
          </a:p>
          <a:p>
            <a:r>
              <a:rPr lang="en-GB" sz="1600" dirty="0"/>
              <a:t>A recognition of the impact of “first responders” may have on cyp who hear, see or experience the abuse and ensuring the location is checked for presence of cyp</a:t>
            </a:r>
          </a:p>
          <a:p>
            <a:r>
              <a:rPr lang="en-GB" sz="1600" dirty="0"/>
              <a:t>Make use of the tools such as DVDS: right to ask and right to know</a:t>
            </a:r>
          </a:p>
          <a:p>
            <a:r>
              <a:rPr lang="en-GB" sz="1600" dirty="0"/>
              <a:t>Be aware and confident in instances of counter allegation and ensure officers are trained to assess evidence and correct identify perpetrators</a:t>
            </a:r>
          </a:p>
          <a:p>
            <a:r>
              <a:rPr lang="en-GB" sz="1600" dirty="0"/>
              <a:t>Ensure an interpreter or other communication support is accessible if required. A supportive friend or family member</a:t>
            </a:r>
          </a:p>
          <a:p>
            <a:r>
              <a:rPr lang="en-GB" sz="1600" dirty="0"/>
              <a:t>Apply the force’s positive action policy</a:t>
            </a:r>
          </a:p>
          <a:p>
            <a:endParaRPr lang="en-GB" sz="1600" dirty="0"/>
          </a:p>
          <a:p>
            <a:endParaRPr lang="en-GB" sz="1600" dirty="0"/>
          </a:p>
          <a:p>
            <a:endParaRPr lang="en-GB" sz="1600" dirty="0"/>
          </a:p>
        </p:txBody>
      </p:sp>
    </p:spTree>
    <p:extLst>
      <p:ext uri="{BB962C8B-B14F-4D97-AF65-F5344CB8AC3E}">
        <p14:creationId xmlns:p14="http://schemas.microsoft.com/office/powerpoint/2010/main" val="1568850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FF6FE-8FB3-4357-8987-3EDA68E9B30B}"/>
              </a:ext>
            </a:extLst>
          </p:cNvPr>
          <p:cNvSpPr>
            <a:spLocks noGrp="1"/>
          </p:cNvSpPr>
          <p:nvPr>
            <p:ph type="title"/>
          </p:nvPr>
        </p:nvSpPr>
        <p:spPr/>
        <p:txBody>
          <a:bodyPr/>
          <a:lstStyle/>
          <a:p>
            <a:r>
              <a:rPr lang="en-GB" dirty="0"/>
              <a:t>Chapter 6- Agency Response</a:t>
            </a:r>
          </a:p>
        </p:txBody>
      </p:sp>
      <p:sp>
        <p:nvSpPr>
          <p:cNvPr id="3" name="Content Placeholder 2">
            <a:extLst>
              <a:ext uri="{FF2B5EF4-FFF2-40B4-BE49-F238E27FC236}">
                <a16:creationId xmlns:a16="http://schemas.microsoft.com/office/drawing/2014/main" id="{0CEF1ED2-6B8A-4C01-89C7-94D8E62D5AF9}"/>
              </a:ext>
            </a:extLst>
          </p:cNvPr>
          <p:cNvSpPr>
            <a:spLocks noGrp="1"/>
          </p:cNvSpPr>
          <p:nvPr>
            <p:ph idx="1"/>
          </p:nvPr>
        </p:nvSpPr>
        <p:spPr>
          <a:xfrm>
            <a:off x="628650" y="1454922"/>
            <a:ext cx="7886700" cy="4351338"/>
          </a:xfrm>
        </p:spPr>
        <p:txBody>
          <a:bodyPr>
            <a:normAutofit lnSpcReduction="10000"/>
          </a:bodyPr>
          <a:lstStyle/>
          <a:p>
            <a:r>
              <a:rPr lang="en-GB" sz="1600" dirty="0"/>
              <a:t>The 2021 Act introduces DAPOs and DAPNs. DAPOs will bring together the strongest elements of the existing order into a single order to provide flexible, longer term protection to victims</a:t>
            </a:r>
          </a:p>
          <a:p>
            <a:r>
              <a:rPr lang="en-GB" sz="1600" dirty="0"/>
              <a:t>Other protective notices and orders include restraining orders, stalking protection orders, forced marriage protection orders, FGM protection orders, non molestation orders and occupation orders, sexual risk orders, sexual harm prevention orders and notification orders</a:t>
            </a:r>
          </a:p>
          <a:p>
            <a:pPr marL="0" indent="0">
              <a:buNone/>
            </a:pPr>
            <a:r>
              <a:rPr lang="en-GB" sz="1600" b="1" dirty="0"/>
              <a:t>Prison and Probation</a:t>
            </a:r>
          </a:p>
          <a:p>
            <a:r>
              <a:rPr lang="en-GB" sz="1600" dirty="0"/>
              <a:t>The HMPPS DA Policy Framework sets out the organisation’s commitment to reducing domestic abuse related offending</a:t>
            </a:r>
          </a:p>
          <a:p>
            <a:r>
              <a:rPr lang="en-GB" sz="1600" dirty="0"/>
              <a:t>HMPPS operates a “unwanted prisoner contact service” to stop unwanted contact being made to victims outside of prison</a:t>
            </a:r>
          </a:p>
          <a:p>
            <a:r>
              <a:rPr lang="en-GB" sz="1600" dirty="0"/>
              <a:t>Probation staff should expect to work with a variety of other agencies to manage the risks perpetrators pose and to ensure safety adults and child victims</a:t>
            </a:r>
          </a:p>
          <a:p>
            <a:r>
              <a:rPr lang="en-GB" sz="1600" dirty="0"/>
              <a:t>Where appropriate perpetrators should be offered the chance to attend an offending behaviour programme</a:t>
            </a:r>
          </a:p>
        </p:txBody>
      </p:sp>
    </p:spTree>
    <p:extLst>
      <p:ext uri="{BB962C8B-B14F-4D97-AF65-F5344CB8AC3E}">
        <p14:creationId xmlns:p14="http://schemas.microsoft.com/office/powerpoint/2010/main" val="387677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28D4C-F89D-4F38-9122-22DA34CA2A88}"/>
              </a:ext>
            </a:extLst>
          </p:cNvPr>
          <p:cNvSpPr>
            <a:spLocks noGrp="1"/>
          </p:cNvSpPr>
          <p:nvPr>
            <p:ph type="title"/>
          </p:nvPr>
        </p:nvSpPr>
        <p:spPr>
          <a:xfrm>
            <a:off x="628650" y="0"/>
            <a:ext cx="7886700" cy="1325563"/>
          </a:xfrm>
        </p:spPr>
        <p:txBody>
          <a:bodyPr/>
          <a:lstStyle/>
          <a:p>
            <a:r>
              <a:rPr lang="en-GB" dirty="0"/>
              <a:t>Chapter 6- Agency Response</a:t>
            </a:r>
          </a:p>
        </p:txBody>
      </p:sp>
      <p:sp>
        <p:nvSpPr>
          <p:cNvPr id="3" name="Content Placeholder 2">
            <a:extLst>
              <a:ext uri="{FF2B5EF4-FFF2-40B4-BE49-F238E27FC236}">
                <a16:creationId xmlns:a16="http://schemas.microsoft.com/office/drawing/2014/main" id="{5CBC783A-2335-4C77-872B-9B48F15B4B93}"/>
              </a:ext>
            </a:extLst>
          </p:cNvPr>
          <p:cNvSpPr>
            <a:spLocks noGrp="1"/>
          </p:cNvSpPr>
          <p:nvPr>
            <p:ph idx="1"/>
          </p:nvPr>
        </p:nvSpPr>
        <p:spPr>
          <a:xfrm>
            <a:off x="579223" y="1325563"/>
            <a:ext cx="7886700" cy="4351338"/>
          </a:xfrm>
        </p:spPr>
        <p:txBody>
          <a:bodyPr>
            <a:normAutofit fontScale="92500" lnSpcReduction="10000"/>
          </a:bodyPr>
          <a:lstStyle/>
          <a:p>
            <a:pPr marL="0" indent="0">
              <a:buNone/>
            </a:pPr>
            <a:r>
              <a:rPr lang="en-GB" sz="1600" b="1" dirty="0"/>
              <a:t>Employers</a:t>
            </a:r>
          </a:p>
          <a:p>
            <a:r>
              <a:rPr lang="en-GB" sz="1600" dirty="0"/>
              <a:t>All employers need to consider what action they can take in relation to their roles and responsibilities</a:t>
            </a:r>
          </a:p>
          <a:p>
            <a:r>
              <a:rPr lang="en-GB" sz="1600" dirty="0"/>
              <a:t>Colleagues and managers can often be the only people outside the home that are uniquely placed to help spot the signs of abuse</a:t>
            </a:r>
          </a:p>
          <a:p>
            <a:r>
              <a:rPr lang="en-GB" sz="1600" dirty="0"/>
              <a:t>Employers have a duty of care to staff to consider the impact of DA</a:t>
            </a:r>
          </a:p>
          <a:p>
            <a:r>
              <a:rPr lang="en-GB" sz="1600" dirty="0"/>
              <a:t>Best practice is for employers to develop policies to set out their approach within their workforce e.g. flexible working arrangements</a:t>
            </a:r>
          </a:p>
          <a:p>
            <a:r>
              <a:rPr lang="en-GB" sz="1600" dirty="0"/>
              <a:t>Employers Initiative for Domestic Abuse (EIDA) is a national business network which encourages employers to take action against DA and has resources that can be used</a:t>
            </a:r>
          </a:p>
          <a:p>
            <a:r>
              <a:rPr lang="en-GB" sz="1600" dirty="0"/>
              <a:t>Hestia have an employers DA advice line which is available to any business or organisation</a:t>
            </a:r>
          </a:p>
          <a:p>
            <a:pPr marL="0" indent="0">
              <a:buNone/>
            </a:pPr>
            <a:endParaRPr lang="en-GB" sz="1600" dirty="0"/>
          </a:p>
          <a:p>
            <a:pPr marL="0" indent="0">
              <a:buNone/>
            </a:pPr>
            <a:r>
              <a:rPr lang="en-GB" sz="1600" b="1" dirty="0"/>
              <a:t>Links with Voluntary Sector</a:t>
            </a:r>
          </a:p>
          <a:p>
            <a:r>
              <a:rPr lang="en-GB" sz="1600" dirty="0"/>
              <a:t>Specialist DA support workers are highly trained to support families affected by DA and contribute valuably to risk assessments involved in MASHs, Child in Need and Protection Plans, Child Protection Conferences and MARACs</a:t>
            </a:r>
          </a:p>
          <a:p>
            <a:endParaRPr lang="en-GB" sz="1600" dirty="0"/>
          </a:p>
          <a:p>
            <a:endParaRPr lang="en-GB" sz="1600" dirty="0"/>
          </a:p>
          <a:p>
            <a:endParaRPr lang="en-GB" sz="1600" dirty="0"/>
          </a:p>
          <a:p>
            <a:endParaRPr lang="en-GB" sz="1600" dirty="0"/>
          </a:p>
        </p:txBody>
      </p:sp>
    </p:spTree>
    <p:extLst>
      <p:ext uri="{BB962C8B-B14F-4D97-AF65-F5344CB8AC3E}">
        <p14:creationId xmlns:p14="http://schemas.microsoft.com/office/powerpoint/2010/main" val="1358855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4DEF-D407-4B52-BC50-8D1403076AF7}"/>
              </a:ext>
            </a:extLst>
          </p:cNvPr>
          <p:cNvSpPr>
            <a:spLocks noGrp="1"/>
          </p:cNvSpPr>
          <p:nvPr>
            <p:ph type="title"/>
          </p:nvPr>
        </p:nvSpPr>
        <p:spPr/>
        <p:txBody>
          <a:bodyPr/>
          <a:lstStyle/>
          <a:p>
            <a:pPr algn="ctr"/>
            <a:r>
              <a:rPr lang="en-GB" dirty="0"/>
              <a:t>Chapter 7- Multi-Agency Response to Domestic Abuse</a:t>
            </a:r>
          </a:p>
        </p:txBody>
      </p:sp>
      <p:sp>
        <p:nvSpPr>
          <p:cNvPr id="3" name="Content Placeholder 2">
            <a:extLst>
              <a:ext uri="{FF2B5EF4-FFF2-40B4-BE49-F238E27FC236}">
                <a16:creationId xmlns:a16="http://schemas.microsoft.com/office/drawing/2014/main" id="{8B107627-8EB1-42DA-B875-E0E6FD66B16B}"/>
              </a:ext>
            </a:extLst>
          </p:cNvPr>
          <p:cNvSpPr>
            <a:spLocks noGrp="1"/>
          </p:cNvSpPr>
          <p:nvPr>
            <p:ph idx="1"/>
          </p:nvPr>
        </p:nvSpPr>
        <p:spPr>
          <a:xfrm>
            <a:off x="628650" y="1893587"/>
            <a:ext cx="7886700" cy="4351338"/>
          </a:xfrm>
        </p:spPr>
        <p:txBody>
          <a:bodyPr>
            <a:normAutofit/>
          </a:bodyPr>
          <a:lstStyle/>
          <a:p>
            <a:r>
              <a:rPr lang="en-GB" sz="1600" dirty="0"/>
              <a:t>Agencies have a responsibility to work together effectively to provide support and protection to victims</a:t>
            </a:r>
          </a:p>
          <a:p>
            <a:r>
              <a:rPr lang="en-GB" sz="1600" dirty="0"/>
              <a:t>All frontline agencies should consider domestic abuse in their practice and ensure they are trained to understand it</a:t>
            </a:r>
          </a:p>
          <a:p>
            <a:r>
              <a:rPr lang="en-GB" sz="1600" dirty="0"/>
              <a:t>Information sharing between agencies is crucial for a full picture</a:t>
            </a:r>
          </a:p>
          <a:p>
            <a:r>
              <a:rPr lang="en-GB" sz="1600" dirty="0"/>
              <a:t>MASH is one way of coordinating activity around safeguarding referrals, assessments and joined up responses</a:t>
            </a:r>
          </a:p>
          <a:p>
            <a:r>
              <a:rPr lang="en-GB" sz="1600" dirty="0"/>
              <a:t>MARAC meets to ensure joined up support for victims</a:t>
            </a:r>
          </a:p>
          <a:p>
            <a:r>
              <a:rPr lang="en-GB" sz="1600" dirty="0"/>
              <a:t>Multiagency working to safeguard children is underpinned by multiagency safeguarding arrangements. </a:t>
            </a:r>
          </a:p>
          <a:p>
            <a:r>
              <a:rPr lang="en-GB" sz="1600" dirty="0"/>
              <a:t>“Working Together to Safeguard Children 2018” sets out what agencies need to do individually and collectively to safeguard and promote the welfare of children</a:t>
            </a:r>
          </a:p>
          <a:p>
            <a:endParaRPr lang="en-GB" sz="1600" dirty="0"/>
          </a:p>
        </p:txBody>
      </p:sp>
    </p:spTree>
    <p:extLst>
      <p:ext uri="{BB962C8B-B14F-4D97-AF65-F5344CB8AC3E}">
        <p14:creationId xmlns:p14="http://schemas.microsoft.com/office/powerpoint/2010/main" val="1352757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B11B2-C678-46C5-9AFF-3FFD0B9EA66F}"/>
              </a:ext>
            </a:extLst>
          </p:cNvPr>
          <p:cNvSpPr>
            <a:spLocks noGrp="1"/>
          </p:cNvSpPr>
          <p:nvPr>
            <p:ph type="title"/>
          </p:nvPr>
        </p:nvSpPr>
        <p:spPr>
          <a:xfrm>
            <a:off x="628650" y="142705"/>
            <a:ext cx="7886700" cy="1034192"/>
          </a:xfrm>
        </p:spPr>
        <p:txBody>
          <a:bodyPr>
            <a:normAutofit/>
          </a:bodyPr>
          <a:lstStyle/>
          <a:p>
            <a:pPr algn="ctr"/>
            <a:r>
              <a:rPr lang="en-GB" sz="3200" dirty="0"/>
              <a:t>Chapter 7- Multi-Agency Response to Domestic Abuse</a:t>
            </a:r>
          </a:p>
        </p:txBody>
      </p:sp>
      <p:sp>
        <p:nvSpPr>
          <p:cNvPr id="3" name="Content Placeholder 2">
            <a:extLst>
              <a:ext uri="{FF2B5EF4-FFF2-40B4-BE49-F238E27FC236}">
                <a16:creationId xmlns:a16="http://schemas.microsoft.com/office/drawing/2014/main" id="{BA53103E-CE09-43BA-AB19-8DFDBEBCBE30}"/>
              </a:ext>
            </a:extLst>
          </p:cNvPr>
          <p:cNvSpPr>
            <a:spLocks noGrp="1"/>
          </p:cNvSpPr>
          <p:nvPr>
            <p:ph idx="1"/>
          </p:nvPr>
        </p:nvSpPr>
        <p:spPr>
          <a:xfrm>
            <a:off x="301196" y="1176896"/>
            <a:ext cx="8614204" cy="5155942"/>
          </a:xfrm>
        </p:spPr>
        <p:txBody>
          <a:bodyPr>
            <a:normAutofit fontScale="47500" lnSpcReduction="20000"/>
          </a:bodyPr>
          <a:lstStyle/>
          <a:p>
            <a:pPr marL="0" indent="0">
              <a:buNone/>
            </a:pPr>
            <a:r>
              <a:rPr lang="en-GB" sz="3400" b="1" dirty="0"/>
              <a:t>Agencies should see the whole picture by:</a:t>
            </a:r>
          </a:p>
          <a:p>
            <a:r>
              <a:rPr lang="en-GB" sz="3400" dirty="0"/>
              <a:t>Developing a collaborative approach</a:t>
            </a:r>
          </a:p>
          <a:p>
            <a:r>
              <a:rPr lang="en-GB" sz="3400" dirty="0"/>
              <a:t>Being aware of DA and it intersecting with other harms</a:t>
            </a:r>
          </a:p>
          <a:p>
            <a:r>
              <a:rPr lang="en-GB" sz="3400" dirty="0"/>
              <a:t>Using an evidence based assessment process</a:t>
            </a:r>
          </a:p>
          <a:p>
            <a:r>
              <a:rPr lang="en-GB" sz="3400" dirty="0"/>
              <a:t>Developing processes and pathways</a:t>
            </a:r>
          </a:p>
          <a:p>
            <a:pPr marL="0" indent="0">
              <a:buNone/>
            </a:pPr>
            <a:r>
              <a:rPr lang="en-GB" sz="3400" b="1" dirty="0"/>
              <a:t>Design responses around the needs of victims by:</a:t>
            </a:r>
          </a:p>
          <a:p>
            <a:r>
              <a:rPr lang="en-GB" sz="3400" dirty="0"/>
              <a:t>Considering the needs of all communities</a:t>
            </a:r>
          </a:p>
          <a:p>
            <a:r>
              <a:rPr lang="en-GB" sz="3400" dirty="0"/>
              <a:t>Listen to the views and experience of victims and their families</a:t>
            </a:r>
          </a:p>
          <a:p>
            <a:r>
              <a:rPr lang="en-GB" sz="3400" dirty="0"/>
              <a:t>Being trained to identify and understand DA</a:t>
            </a:r>
          </a:p>
          <a:p>
            <a:r>
              <a:rPr lang="en-GB" sz="3400" dirty="0"/>
              <a:t>Have input from specialist agencies</a:t>
            </a:r>
          </a:p>
          <a:p>
            <a:r>
              <a:rPr lang="en-GB" sz="3400" dirty="0"/>
              <a:t>Fully inform victims about the purpose and aims of safeguarding teams</a:t>
            </a:r>
          </a:p>
          <a:p>
            <a:r>
              <a:rPr lang="en-GB" sz="3400" dirty="0"/>
              <a:t>Have a tell us once pathway</a:t>
            </a:r>
          </a:p>
          <a:p>
            <a:r>
              <a:rPr lang="en-GB" sz="3400" dirty="0"/>
              <a:t>Ensure the safety and wishes of non abusing family members are sought early on</a:t>
            </a:r>
          </a:p>
          <a:p>
            <a:r>
              <a:rPr lang="en-GB" sz="3400" dirty="0"/>
              <a:t>Embed reflective practice </a:t>
            </a:r>
          </a:p>
          <a:p>
            <a:r>
              <a:rPr lang="en-GB" sz="3400" dirty="0"/>
              <a:t>Consider the role of victims throughout the process (commissioning, delivery, evaluation)</a:t>
            </a:r>
          </a:p>
          <a:p>
            <a:r>
              <a:rPr lang="en-GB" sz="3400" dirty="0"/>
              <a:t>Consider the burden on victims (the person responsible is the perpetrator)</a:t>
            </a:r>
          </a:p>
          <a:p>
            <a:endParaRPr lang="en-GB" sz="1600" dirty="0"/>
          </a:p>
        </p:txBody>
      </p:sp>
    </p:spTree>
    <p:extLst>
      <p:ext uri="{BB962C8B-B14F-4D97-AF65-F5344CB8AC3E}">
        <p14:creationId xmlns:p14="http://schemas.microsoft.com/office/powerpoint/2010/main" val="3337833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8E1D05-54AA-432E-B49B-32023526B432}"/>
              </a:ext>
            </a:extLst>
          </p:cNvPr>
          <p:cNvSpPr txBox="1"/>
          <p:nvPr/>
        </p:nvSpPr>
        <p:spPr>
          <a:xfrm>
            <a:off x="418854" y="1185771"/>
            <a:ext cx="7952330" cy="1754326"/>
          </a:xfrm>
          <a:prstGeom prst="rect">
            <a:avLst/>
          </a:prstGeom>
          <a:noFill/>
        </p:spPr>
        <p:txBody>
          <a:bodyPr wrap="square" rtlCol="0">
            <a:spAutoFit/>
          </a:bodyPr>
          <a:lstStyle/>
          <a:p>
            <a:r>
              <a:rPr lang="en-GB" b="1" dirty="0"/>
              <a:t>Purpose</a:t>
            </a:r>
          </a:p>
          <a:p>
            <a:pPr marL="285750" indent="-285750">
              <a:buFont typeface="Arial" panose="020B0604020202020204" pitchFamily="34" charset="0"/>
              <a:buChar char="•"/>
            </a:pPr>
            <a:r>
              <a:rPr lang="en-GB" dirty="0"/>
              <a:t>The statutory guidance is issued under section 84 of the Domestic Abuse Act 2021 and is intended to increase awareness and inform the response to domestic abuse</a:t>
            </a:r>
          </a:p>
          <a:p>
            <a:pPr marL="285750" indent="-285750">
              <a:buFont typeface="Arial" panose="020B0604020202020204" pitchFamily="34" charset="0"/>
              <a:buChar char="•"/>
            </a:pPr>
            <a:r>
              <a:rPr lang="en-GB" dirty="0"/>
              <a:t>The Act (S84) requires professionals exercising public functions to carry out the guidance as specified to the types of organisations set out in the guidance</a:t>
            </a:r>
          </a:p>
        </p:txBody>
      </p:sp>
      <p:sp>
        <p:nvSpPr>
          <p:cNvPr id="3" name="TextBox 2">
            <a:extLst>
              <a:ext uri="{FF2B5EF4-FFF2-40B4-BE49-F238E27FC236}">
                <a16:creationId xmlns:a16="http://schemas.microsoft.com/office/drawing/2014/main" id="{327AC4B8-F4D1-4962-B9D8-F8C9B1733851}"/>
              </a:ext>
            </a:extLst>
          </p:cNvPr>
          <p:cNvSpPr txBox="1"/>
          <p:nvPr/>
        </p:nvSpPr>
        <p:spPr>
          <a:xfrm>
            <a:off x="418854" y="3429000"/>
            <a:ext cx="7952330" cy="1477328"/>
          </a:xfrm>
          <a:prstGeom prst="rect">
            <a:avLst/>
          </a:prstGeom>
          <a:noFill/>
        </p:spPr>
        <p:txBody>
          <a:bodyPr wrap="square" rtlCol="0">
            <a:spAutoFit/>
          </a:bodyPr>
          <a:lstStyle/>
          <a:p>
            <a:r>
              <a:rPr lang="en-GB" b="1" dirty="0"/>
              <a:t>Audience</a:t>
            </a:r>
          </a:p>
          <a:p>
            <a:pPr marL="285750" indent="-285750">
              <a:buFont typeface="Arial" panose="020B0604020202020204" pitchFamily="34" charset="0"/>
              <a:buChar char="•"/>
            </a:pPr>
            <a:r>
              <a:rPr lang="en-GB" dirty="0"/>
              <a:t>Organisations working with victims, perpetrators and commissioning services</a:t>
            </a:r>
          </a:p>
          <a:p>
            <a:pPr marL="285750" indent="-285750">
              <a:buFont typeface="Arial" panose="020B0604020202020204" pitchFamily="34" charset="0"/>
              <a:buChar char="•"/>
            </a:pPr>
            <a:r>
              <a:rPr lang="en-GB" dirty="0"/>
              <a:t>Includes the Police, local authorities, NHS, specialist DA &amp; SV Services, early years, childcare and educational establishments, Social Care (Adults and Children), YOS and employers</a:t>
            </a:r>
          </a:p>
        </p:txBody>
      </p:sp>
      <p:sp>
        <p:nvSpPr>
          <p:cNvPr id="4" name="TextBox 3">
            <a:extLst>
              <a:ext uri="{FF2B5EF4-FFF2-40B4-BE49-F238E27FC236}">
                <a16:creationId xmlns:a16="http://schemas.microsoft.com/office/drawing/2014/main" id="{F61C7224-72A4-45DB-A597-425BED797BEF}"/>
              </a:ext>
            </a:extLst>
          </p:cNvPr>
          <p:cNvSpPr txBox="1"/>
          <p:nvPr/>
        </p:nvSpPr>
        <p:spPr>
          <a:xfrm>
            <a:off x="509716" y="512202"/>
            <a:ext cx="8124568" cy="523220"/>
          </a:xfrm>
          <a:prstGeom prst="rect">
            <a:avLst/>
          </a:prstGeom>
          <a:noFill/>
        </p:spPr>
        <p:txBody>
          <a:bodyPr wrap="square" rtlCol="0">
            <a:spAutoFit/>
          </a:bodyPr>
          <a:lstStyle/>
          <a:p>
            <a:r>
              <a:rPr lang="en-GB" sz="2800" dirty="0">
                <a:latin typeface="+mj-lt"/>
              </a:rPr>
              <a:t>Introducing the Statutory Guidance</a:t>
            </a:r>
          </a:p>
        </p:txBody>
      </p:sp>
    </p:spTree>
    <p:extLst>
      <p:ext uri="{BB962C8B-B14F-4D97-AF65-F5344CB8AC3E}">
        <p14:creationId xmlns:p14="http://schemas.microsoft.com/office/powerpoint/2010/main" val="2974033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4AAE-5AFF-4110-9D8C-3389E9161463}"/>
              </a:ext>
            </a:extLst>
          </p:cNvPr>
          <p:cNvSpPr>
            <a:spLocks noGrp="1"/>
          </p:cNvSpPr>
          <p:nvPr>
            <p:ph type="title"/>
          </p:nvPr>
        </p:nvSpPr>
        <p:spPr/>
        <p:txBody>
          <a:bodyPr>
            <a:normAutofit/>
          </a:bodyPr>
          <a:lstStyle/>
          <a:p>
            <a:pPr algn="ctr"/>
            <a:r>
              <a:rPr lang="en-GB" sz="3200" dirty="0"/>
              <a:t>Chapter 7- Multi-Agency Response to Domestic Abuse</a:t>
            </a:r>
          </a:p>
        </p:txBody>
      </p:sp>
      <p:sp>
        <p:nvSpPr>
          <p:cNvPr id="3" name="Content Placeholder 2">
            <a:extLst>
              <a:ext uri="{FF2B5EF4-FFF2-40B4-BE49-F238E27FC236}">
                <a16:creationId xmlns:a16="http://schemas.microsoft.com/office/drawing/2014/main" id="{00F907D3-960E-4062-9CB1-8BAEBCC4DC61}"/>
              </a:ext>
            </a:extLst>
          </p:cNvPr>
          <p:cNvSpPr>
            <a:spLocks noGrp="1"/>
          </p:cNvSpPr>
          <p:nvPr>
            <p:ph idx="1"/>
          </p:nvPr>
        </p:nvSpPr>
        <p:spPr>
          <a:xfrm>
            <a:off x="628650" y="1646452"/>
            <a:ext cx="7886700" cy="4351338"/>
          </a:xfrm>
        </p:spPr>
        <p:txBody>
          <a:bodyPr>
            <a:normAutofit/>
          </a:bodyPr>
          <a:lstStyle/>
          <a:p>
            <a:pPr marL="0" indent="0">
              <a:buNone/>
            </a:pPr>
            <a:r>
              <a:rPr lang="en-GB" sz="1600" b="1" dirty="0"/>
              <a:t>Agencies should have a clear strategic focus by:</a:t>
            </a:r>
          </a:p>
          <a:p>
            <a:r>
              <a:rPr lang="en-GB" sz="1600" dirty="0"/>
              <a:t>Having an integrated governance and operational structure (e.g. CSP, SG partners etc)</a:t>
            </a:r>
          </a:p>
          <a:p>
            <a:r>
              <a:rPr lang="en-GB" sz="1600" dirty="0"/>
              <a:t>Agreeing a statement of common purpose (shared vision)</a:t>
            </a:r>
          </a:p>
          <a:p>
            <a:r>
              <a:rPr lang="en-GB" sz="1600" dirty="0"/>
              <a:t>Agreeing a common outcomes framework</a:t>
            </a:r>
          </a:p>
          <a:p>
            <a:r>
              <a:rPr lang="en-GB" sz="1600" dirty="0"/>
              <a:t>Identifying gaps in provision and how gaps can be addressed</a:t>
            </a:r>
          </a:p>
          <a:p>
            <a:r>
              <a:rPr lang="en-GB" sz="1600" dirty="0"/>
              <a:t>As a partnership, identifying performance and outcomes measurement data</a:t>
            </a:r>
          </a:p>
          <a:p>
            <a:r>
              <a:rPr lang="en-GB" sz="1600" dirty="0"/>
              <a:t>Identifying a dedicated multiagency team coordinator or manager</a:t>
            </a:r>
          </a:p>
          <a:p>
            <a:r>
              <a:rPr lang="en-GB" sz="1600" dirty="0"/>
              <a:t>Sharing information in a timely, legal, safe and proportionate way</a:t>
            </a:r>
          </a:p>
          <a:p>
            <a:r>
              <a:rPr lang="en-GB" sz="1600" dirty="0"/>
              <a:t>Understanding the service pathway of those victims navigating it</a:t>
            </a:r>
          </a:p>
          <a:p>
            <a:r>
              <a:rPr lang="en-GB" sz="1600" dirty="0"/>
              <a:t>Providing accurate data including designing out duplication of cases</a:t>
            </a:r>
          </a:p>
          <a:p>
            <a:endParaRPr lang="en-GB" sz="1600" dirty="0"/>
          </a:p>
          <a:p>
            <a:endParaRPr lang="en-GB" sz="1600" b="1" dirty="0"/>
          </a:p>
        </p:txBody>
      </p:sp>
    </p:spTree>
    <p:extLst>
      <p:ext uri="{BB962C8B-B14F-4D97-AF65-F5344CB8AC3E}">
        <p14:creationId xmlns:p14="http://schemas.microsoft.com/office/powerpoint/2010/main" val="400883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8ABED-FECC-494B-A233-F88752EE1838}"/>
              </a:ext>
            </a:extLst>
          </p:cNvPr>
          <p:cNvSpPr>
            <a:spLocks noGrp="1"/>
          </p:cNvSpPr>
          <p:nvPr>
            <p:ph type="title"/>
          </p:nvPr>
        </p:nvSpPr>
        <p:spPr/>
        <p:txBody>
          <a:bodyPr>
            <a:normAutofit/>
          </a:bodyPr>
          <a:lstStyle/>
          <a:p>
            <a:pPr algn="ctr"/>
            <a:r>
              <a:rPr lang="en-GB" sz="3200" dirty="0"/>
              <a:t>Chapter 7- Multiagency Response to Domestic Abuse</a:t>
            </a:r>
          </a:p>
        </p:txBody>
      </p:sp>
      <p:sp>
        <p:nvSpPr>
          <p:cNvPr id="3" name="Content Placeholder 2">
            <a:extLst>
              <a:ext uri="{FF2B5EF4-FFF2-40B4-BE49-F238E27FC236}">
                <a16:creationId xmlns:a16="http://schemas.microsoft.com/office/drawing/2014/main" id="{A0A92124-3E95-4129-B515-21E9CF8C6050}"/>
              </a:ext>
            </a:extLst>
          </p:cNvPr>
          <p:cNvSpPr>
            <a:spLocks noGrp="1"/>
          </p:cNvSpPr>
          <p:nvPr>
            <p:ph idx="1"/>
          </p:nvPr>
        </p:nvSpPr>
        <p:spPr/>
        <p:txBody>
          <a:bodyPr>
            <a:normAutofit lnSpcReduction="10000"/>
          </a:bodyPr>
          <a:lstStyle/>
          <a:p>
            <a:pPr marL="0" indent="0">
              <a:buNone/>
            </a:pPr>
            <a:r>
              <a:rPr lang="en-GB" sz="1600" b="1" dirty="0"/>
              <a:t>Participation as active and joined-up partners</a:t>
            </a:r>
          </a:p>
          <a:p>
            <a:r>
              <a:rPr lang="en-GB" sz="1600" dirty="0"/>
              <a:t>Engage the core agencies whose collaborative working will be needed to improve outcomes for victims, incl children</a:t>
            </a:r>
          </a:p>
          <a:p>
            <a:r>
              <a:rPr lang="en-GB" sz="1600" dirty="0"/>
              <a:t>Seek to undergo training in other safeguarding procedures to maintain a fill understanding of how different harms and vulnerabilities intersect with one another</a:t>
            </a:r>
          </a:p>
          <a:p>
            <a:r>
              <a:rPr lang="en-GB" sz="1600" dirty="0"/>
              <a:t>Demonstrate both in policy and practice that agencies consider the safeguarding need of all family members </a:t>
            </a:r>
            <a:r>
              <a:rPr lang="en-GB" sz="1600" dirty="0" err="1"/>
              <a:t>e.g</a:t>
            </a:r>
            <a:r>
              <a:rPr lang="en-GB" sz="1600" dirty="0"/>
              <a:t> agencies who are charged with safeguarding adults will also consider the support needs of children</a:t>
            </a:r>
          </a:p>
          <a:p>
            <a:pPr marL="0" indent="0">
              <a:buNone/>
            </a:pPr>
            <a:r>
              <a:rPr lang="en-GB" sz="1600" b="1" dirty="0"/>
              <a:t>Specialist skills</a:t>
            </a:r>
          </a:p>
          <a:p>
            <a:r>
              <a:rPr lang="en-GB" sz="1600" dirty="0"/>
              <a:t>Invite a specialist DA service to be embedded within the team</a:t>
            </a:r>
          </a:p>
          <a:p>
            <a:r>
              <a:rPr lang="en-GB" sz="1600" dirty="0"/>
              <a:t>Professionals from that service should be treated as having parity of status with statutory bodies in the multiagency safeguarding team (</a:t>
            </a:r>
            <a:r>
              <a:rPr lang="en-GB" sz="1600" dirty="0" err="1"/>
              <a:t>e.g</a:t>
            </a:r>
            <a:r>
              <a:rPr lang="en-GB" sz="1600" dirty="0"/>
              <a:t> included in relevant meetings, be part of info sharing agreements, have good access around the building).</a:t>
            </a:r>
          </a:p>
          <a:p>
            <a:r>
              <a:rPr lang="en-GB" sz="1600" dirty="0"/>
              <a:t>Set an expectation that the service invited to join the multi-agency safeguarding team is able to evidence that it meets shared sector standards agreed between RESPECT, Safelives, Women’s Aid etc.</a:t>
            </a:r>
          </a:p>
          <a:p>
            <a:endParaRPr lang="en-GB" sz="1600" b="1" dirty="0"/>
          </a:p>
        </p:txBody>
      </p:sp>
    </p:spTree>
    <p:extLst>
      <p:ext uri="{BB962C8B-B14F-4D97-AF65-F5344CB8AC3E}">
        <p14:creationId xmlns:p14="http://schemas.microsoft.com/office/powerpoint/2010/main" val="3535703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81C02-A22F-46F7-A168-AAE245F601FA}"/>
              </a:ext>
            </a:extLst>
          </p:cNvPr>
          <p:cNvSpPr>
            <a:spLocks noGrp="1"/>
          </p:cNvSpPr>
          <p:nvPr>
            <p:ph type="title"/>
          </p:nvPr>
        </p:nvSpPr>
        <p:spPr/>
        <p:txBody>
          <a:bodyPr>
            <a:normAutofit/>
          </a:bodyPr>
          <a:lstStyle/>
          <a:p>
            <a:r>
              <a:rPr lang="en-GB" sz="3200" dirty="0"/>
              <a:t>Chapter 7- Multiagency Response to Domestic Abuse</a:t>
            </a:r>
          </a:p>
        </p:txBody>
      </p:sp>
      <p:sp>
        <p:nvSpPr>
          <p:cNvPr id="3" name="Content Placeholder 2">
            <a:extLst>
              <a:ext uri="{FF2B5EF4-FFF2-40B4-BE49-F238E27FC236}">
                <a16:creationId xmlns:a16="http://schemas.microsoft.com/office/drawing/2014/main" id="{63CE0E35-EDBC-4056-8944-7A39D1C63E1F}"/>
              </a:ext>
            </a:extLst>
          </p:cNvPr>
          <p:cNvSpPr>
            <a:spLocks noGrp="1"/>
          </p:cNvSpPr>
          <p:nvPr>
            <p:ph idx="1"/>
          </p:nvPr>
        </p:nvSpPr>
        <p:spPr>
          <a:xfrm>
            <a:off x="628650" y="1506648"/>
            <a:ext cx="7886700" cy="4351338"/>
          </a:xfrm>
        </p:spPr>
        <p:txBody>
          <a:bodyPr>
            <a:normAutofit/>
          </a:bodyPr>
          <a:lstStyle/>
          <a:p>
            <a:pPr marL="0" indent="0">
              <a:buNone/>
            </a:pPr>
            <a:r>
              <a:rPr lang="en-GB" sz="1600" b="1" dirty="0"/>
              <a:t>Safe and effective information sharing</a:t>
            </a:r>
          </a:p>
          <a:p>
            <a:r>
              <a:rPr lang="en-GB" sz="1600" dirty="0"/>
              <a:t>Make mandatory, appropriate information sharing training available to the multiagency safeguarding team</a:t>
            </a:r>
          </a:p>
          <a:p>
            <a:r>
              <a:rPr lang="en-GB" sz="1600" dirty="0"/>
              <a:t>Develop links and ISPs that place the safety of the victim, incl children at the centre</a:t>
            </a:r>
          </a:p>
          <a:p>
            <a:r>
              <a:rPr lang="en-GB" sz="1600" dirty="0"/>
              <a:t>Decision making about what to share, and when, should be governed by a clear, collective understanding</a:t>
            </a:r>
          </a:p>
          <a:p>
            <a:r>
              <a:rPr lang="en-GB" sz="1600" dirty="0"/>
              <a:t>Document decisions to demonstrate data protection compliance and record all relevant data</a:t>
            </a:r>
          </a:p>
          <a:p>
            <a:pPr marL="0" indent="0">
              <a:buNone/>
            </a:pPr>
            <a:r>
              <a:rPr lang="en-GB" sz="1600" b="1" dirty="0"/>
              <a:t>Valuing and employing staff with the right values</a:t>
            </a:r>
          </a:p>
          <a:p>
            <a:r>
              <a:rPr lang="en-GB" sz="1600" dirty="0"/>
              <a:t>Taking the duty of care of staff seriously in both policy and practice</a:t>
            </a:r>
          </a:p>
          <a:p>
            <a:r>
              <a:rPr lang="en-GB" sz="1600" dirty="0"/>
              <a:t>Demonstrating professional curiosity when engaging service users. It is crucial that all staff are trained to recognise DA and ask the right questions</a:t>
            </a:r>
          </a:p>
          <a:p>
            <a:r>
              <a:rPr lang="en-GB" sz="1600" dirty="0"/>
              <a:t>Creating opportunities for staff to have sight of any positive outcomes, such as local stories so they can see the impact of their work</a:t>
            </a:r>
          </a:p>
          <a:p>
            <a:endParaRPr lang="en-GB" sz="1600" dirty="0"/>
          </a:p>
          <a:p>
            <a:endParaRPr lang="en-GB" sz="1600" dirty="0"/>
          </a:p>
        </p:txBody>
      </p:sp>
    </p:spTree>
    <p:extLst>
      <p:ext uri="{BB962C8B-B14F-4D97-AF65-F5344CB8AC3E}">
        <p14:creationId xmlns:p14="http://schemas.microsoft.com/office/powerpoint/2010/main" val="41542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09A0-6E85-4868-A857-5DB0F469EF94}"/>
              </a:ext>
            </a:extLst>
          </p:cNvPr>
          <p:cNvSpPr>
            <a:spLocks noGrp="1"/>
          </p:cNvSpPr>
          <p:nvPr>
            <p:ph type="title"/>
          </p:nvPr>
        </p:nvSpPr>
        <p:spPr/>
        <p:txBody>
          <a:bodyPr>
            <a:normAutofit/>
          </a:bodyPr>
          <a:lstStyle/>
          <a:p>
            <a:pPr algn="ctr"/>
            <a:r>
              <a:rPr lang="en-GB" sz="3200" dirty="0"/>
              <a:t>Chapter 7- Multiagency Response to Domestic Abuse</a:t>
            </a:r>
          </a:p>
        </p:txBody>
      </p:sp>
      <p:sp>
        <p:nvSpPr>
          <p:cNvPr id="3" name="Content Placeholder 2">
            <a:extLst>
              <a:ext uri="{FF2B5EF4-FFF2-40B4-BE49-F238E27FC236}">
                <a16:creationId xmlns:a16="http://schemas.microsoft.com/office/drawing/2014/main" id="{FBBD9D02-4795-4D7F-9C6F-AF004C9075E7}"/>
              </a:ext>
            </a:extLst>
          </p:cNvPr>
          <p:cNvSpPr>
            <a:spLocks noGrp="1"/>
          </p:cNvSpPr>
          <p:nvPr>
            <p:ph idx="1"/>
          </p:nvPr>
        </p:nvSpPr>
        <p:spPr/>
        <p:txBody>
          <a:bodyPr>
            <a:normAutofit/>
          </a:bodyPr>
          <a:lstStyle/>
          <a:p>
            <a:r>
              <a:rPr lang="en-GB" sz="1600" dirty="0"/>
              <a:t>Recognising the specialist nature of the work and choosing staff who have specialist qualifications, training, accreditations</a:t>
            </a:r>
          </a:p>
          <a:p>
            <a:r>
              <a:rPr lang="en-GB" sz="1600" dirty="0"/>
              <a:t>Having a domestic abuse policy in place which addresses the potential for staff to be victims or perpetrators</a:t>
            </a:r>
          </a:p>
          <a:p>
            <a:pPr marL="0" indent="0">
              <a:buNone/>
            </a:pPr>
            <a:endParaRPr lang="en-GB" sz="1600" dirty="0"/>
          </a:p>
          <a:p>
            <a:pPr marL="0" indent="0">
              <a:buNone/>
            </a:pPr>
            <a:r>
              <a:rPr lang="en-GB" sz="1600" b="1" dirty="0"/>
              <a:t>Address the behaviour of the perpetrator</a:t>
            </a:r>
          </a:p>
          <a:p>
            <a:r>
              <a:rPr lang="en-GB" sz="1600" dirty="0"/>
              <a:t>At the earliest opportunity, agencies need to consider disruption of perpetrator behaviour</a:t>
            </a:r>
          </a:p>
          <a:p>
            <a:r>
              <a:rPr lang="en-GB" sz="1600" dirty="0"/>
              <a:t>Where HMPPS statutory interventions are unavailable, agencies should be creative with use of YOT, IOM, MATAC, perpetrator intervention programmes etc</a:t>
            </a:r>
          </a:p>
          <a:p>
            <a:r>
              <a:rPr lang="en-GB" sz="1600" dirty="0"/>
              <a:t>Young people perpetrating abuse must have support tailored to tackling the drivers of their behaviour</a:t>
            </a:r>
          </a:p>
          <a:p>
            <a:r>
              <a:rPr lang="en-GB" sz="1600" dirty="0"/>
              <a:t>Multiagency safeguarding teams need mandatory training on the full range of abusive behaviours and understanding the dynamics of DA.</a:t>
            </a:r>
          </a:p>
        </p:txBody>
      </p:sp>
    </p:spTree>
    <p:extLst>
      <p:ext uri="{BB962C8B-B14F-4D97-AF65-F5344CB8AC3E}">
        <p14:creationId xmlns:p14="http://schemas.microsoft.com/office/powerpoint/2010/main" val="4017444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49FF-7E08-4E5C-90EB-3137F832BB38}"/>
              </a:ext>
            </a:extLst>
          </p:cNvPr>
          <p:cNvSpPr>
            <a:spLocks noGrp="1"/>
          </p:cNvSpPr>
          <p:nvPr>
            <p:ph type="title"/>
          </p:nvPr>
        </p:nvSpPr>
        <p:spPr/>
        <p:txBody>
          <a:bodyPr>
            <a:normAutofit/>
          </a:bodyPr>
          <a:lstStyle/>
          <a:p>
            <a:pPr algn="ctr"/>
            <a:r>
              <a:rPr lang="en-GB" sz="3200" dirty="0"/>
              <a:t>Chapter 7- Multiagency Response to Domestic Abuse</a:t>
            </a:r>
          </a:p>
        </p:txBody>
      </p:sp>
      <p:sp>
        <p:nvSpPr>
          <p:cNvPr id="3" name="Content Placeholder 2">
            <a:extLst>
              <a:ext uri="{FF2B5EF4-FFF2-40B4-BE49-F238E27FC236}">
                <a16:creationId xmlns:a16="http://schemas.microsoft.com/office/drawing/2014/main" id="{9B0A6A3F-DDDF-4BFE-91E2-749478DB0362}"/>
              </a:ext>
            </a:extLst>
          </p:cNvPr>
          <p:cNvSpPr>
            <a:spLocks noGrp="1"/>
          </p:cNvSpPr>
          <p:nvPr>
            <p:ph idx="1"/>
          </p:nvPr>
        </p:nvSpPr>
        <p:spPr>
          <a:xfrm>
            <a:off x="628650" y="1690689"/>
            <a:ext cx="7756894" cy="4036459"/>
          </a:xfrm>
        </p:spPr>
        <p:txBody>
          <a:bodyPr>
            <a:normAutofit/>
          </a:bodyPr>
          <a:lstStyle/>
          <a:p>
            <a:pPr marL="0" indent="0">
              <a:buNone/>
            </a:pPr>
            <a:r>
              <a:rPr lang="en-GB" sz="1600" b="1" dirty="0"/>
              <a:t>Addressing the behaviour of the perpetrator</a:t>
            </a:r>
          </a:p>
          <a:p>
            <a:r>
              <a:rPr lang="en-GB" sz="1600" dirty="0"/>
              <a:t>MAPPA</a:t>
            </a:r>
          </a:p>
          <a:p>
            <a:r>
              <a:rPr lang="en-GB" sz="1600" dirty="0"/>
              <a:t>Perpetrator Panels e.g. MATAC</a:t>
            </a:r>
          </a:p>
          <a:p>
            <a:r>
              <a:rPr lang="en-GB" sz="1600" dirty="0"/>
              <a:t>Perpetrator Programmes-The government has committed to develop a set of overarching national standards and principles for perpetrator interventions. This will provide a framework for commissioners to help determine quality of interventions</a:t>
            </a:r>
          </a:p>
          <a:p>
            <a:pPr marL="0" indent="0">
              <a:buNone/>
            </a:pPr>
            <a:endParaRPr lang="en-GB" sz="1600" dirty="0"/>
          </a:p>
        </p:txBody>
      </p:sp>
    </p:spTree>
    <p:extLst>
      <p:ext uri="{BB962C8B-B14F-4D97-AF65-F5344CB8AC3E}">
        <p14:creationId xmlns:p14="http://schemas.microsoft.com/office/powerpoint/2010/main" val="160838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C5CA-8490-4B46-BC47-F1F73DF9503D}"/>
              </a:ext>
            </a:extLst>
          </p:cNvPr>
          <p:cNvSpPr>
            <a:spLocks noGrp="1"/>
          </p:cNvSpPr>
          <p:nvPr>
            <p:ph type="title"/>
          </p:nvPr>
        </p:nvSpPr>
        <p:spPr>
          <a:xfrm>
            <a:off x="628650" y="175597"/>
            <a:ext cx="7886700" cy="1325563"/>
          </a:xfrm>
        </p:spPr>
        <p:txBody>
          <a:bodyPr>
            <a:normAutofit/>
          </a:bodyPr>
          <a:lstStyle/>
          <a:p>
            <a:r>
              <a:rPr lang="en-GB" sz="2800" dirty="0"/>
              <a:t>Chapter 1- Objectives</a:t>
            </a:r>
          </a:p>
        </p:txBody>
      </p:sp>
      <p:sp>
        <p:nvSpPr>
          <p:cNvPr id="3" name="Content Placeholder 2">
            <a:extLst>
              <a:ext uri="{FF2B5EF4-FFF2-40B4-BE49-F238E27FC236}">
                <a16:creationId xmlns:a16="http://schemas.microsoft.com/office/drawing/2014/main" id="{A451DCEB-D095-4CF7-815F-B5B99E486565}"/>
              </a:ext>
            </a:extLst>
          </p:cNvPr>
          <p:cNvSpPr>
            <a:spLocks noGrp="1"/>
          </p:cNvSpPr>
          <p:nvPr>
            <p:ph idx="1"/>
          </p:nvPr>
        </p:nvSpPr>
        <p:spPr>
          <a:xfrm>
            <a:off x="557858" y="1501160"/>
            <a:ext cx="7886700" cy="4351338"/>
          </a:xfrm>
        </p:spPr>
        <p:txBody>
          <a:bodyPr>
            <a:normAutofit lnSpcReduction="10000"/>
          </a:bodyPr>
          <a:lstStyle/>
          <a:p>
            <a:pPr marL="0" indent="0">
              <a:buNone/>
            </a:pPr>
            <a:r>
              <a:rPr lang="en-GB" sz="1600" b="1" dirty="0">
                <a:solidFill>
                  <a:srgbClr val="7030A0"/>
                </a:solidFill>
              </a:rPr>
              <a:t>OBJECTIVES OF THE DA ACT 2021</a:t>
            </a:r>
          </a:p>
          <a:p>
            <a:r>
              <a:rPr lang="en-GB" sz="1600" b="1" dirty="0"/>
              <a:t>Promote awareness- </a:t>
            </a:r>
            <a:r>
              <a:rPr lang="en-GB" sz="1600" dirty="0"/>
              <a:t>introducing a statutory definition which includes economic abuse and children as victims in their own right</a:t>
            </a:r>
          </a:p>
          <a:p>
            <a:r>
              <a:rPr lang="en-GB" sz="1600" b="1" dirty="0"/>
              <a:t>Protect and support victims- </a:t>
            </a:r>
            <a:r>
              <a:rPr lang="en-GB" sz="1600" dirty="0"/>
              <a:t>Establishing the Office of the DA Commissioner, new DAPN and DAPO and placing a new duty on Tier 1 local authorities to provide support to victims in refuges and other safe accommodation</a:t>
            </a:r>
          </a:p>
          <a:p>
            <a:r>
              <a:rPr lang="en-GB" sz="1600" b="1" dirty="0"/>
              <a:t>Hold perpetrators to account- </a:t>
            </a:r>
            <a:r>
              <a:rPr lang="en-GB" sz="1600" dirty="0"/>
              <a:t>Extending controlling or coercive behaviour to cover post-separation abuse, and extending the office of private sexual photographs to cause distress, introduction of new offence of non-fatal strangulation and by restating in statute that a person may not consent to being subjected to serious harm and therefore unable to consent to their own death</a:t>
            </a:r>
          </a:p>
          <a:p>
            <a:r>
              <a:rPr lang="en-GB" sz="1600" b="1" dirty="0"/>
              <a:t>Transform the justice response- </a:t>
            </a:r>
            <a:r>
              <a:rPr lang="en-GB" sz="1600" dirty="0"/>
              <a:t>use of video evidence, screens and special measures and ensuring victims of abuse are not subjected to further trauma by being cross-examined by the perpetrator</a:t>
            </a:r>
            <a:endParaRPr lang="en-GB" sz="1600" b="1" dirty="0"/>
          </a:p>
          <a:p>
            <a:r>
              <a:rPr lang="en-GB" sz="1600" b="1" dirty="0"/>
              <a:t>Improve performance- </a:t>
            </a:r>
            <a:r>
              <a:rPr lang="en-GB" sz="1600" dirty="0"/>
              <a:t>Including by putting Domestic Violence Disclosure Scheme (DVDS) on a statutory footing and a statutory code of practice relating to the processing of DA data for immigration purposes</a:t>
            </a:r>
          </a:p>
        </p:txBody>
      </p:sp>
    </p:spTree>
    <p:extLst>
      <p:ext uri="{BB962C8B-B14F-4D97-AF65-F5344CB8AC3E}">
        <p14:creationId xmlns:p14="http://schemas.microsoft.com/office/powerpoint/2010/main" val="38850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37607-A986-4D25-BE44-5D3A3F0F5C2C}"/>
              </a:ext>
            </a:extLst>
          </p:cNvPr>
          <p:cNvSpPr>
            <a:spLocks noGrp="1"/>
          </p:cNvSpPr>
          <p:nvPr>
            <p:ph type="title"/>
          </p:nvPr>
        </p:nvSpPr>
        <p:spPr/>
        <p:txBody>
          <a:bodyPr>
            <a:normAutofit/>
          </a:bodyPr>
          <a:lstStyle/>
          <a:p>
            <a:r>
              <a:rPr lang="en-GB" dirty="0"/>
              <a:t>Chapter 1- Objectives</a:t>
            </a:r>
          </a:p>
        </p:txBody>
      </p:sp>
      <p:sp>
        <p:nvSpPr>
          <p:cNvPr id="3" name="Content Placeholder 2">
            <a:extLst>
              <a:ext uri="{FF2B5EF4-FFF2-40B4-BE49-F238E27FC236}">
                <a16:creationId xmlns:a16="http://schemas.microsoft.com/office/drawing/2014/main" id="{14C9E44D-057F-42E8-A318-32018C0BADD8}"/>
              </a:ext>
            </a:extLst>
          </p:cNvPr>
          <p:cNvSpPr>
            <a:spLocks noGrp="1"/>
          </p:cNvSpPr>
          <p:nvPr>
            <p:ph idx="1"/>
          </p:nvPr>
        </p:nvSpPr>
        <p:spPr>
          <a:xfrm>
            <a:off x="566866" y="1824669"/>
            <a:ext cx="7886700" cy="4351338"/>
          </a:xfrm>
        </p:spPr>
        <p:txBody>
          <a:bodyPr>
            <a:normAutofit/>
          </a:bodyPr>
          <a:lstStyle/>
          <a:p>
            <a:pPr marL="0" indent="0">
              <a:buNone/>
            </a:pPr>
            <a:r>
              <a:rPr lang="en-GB" sz="2000" b="1" dirty="0">
                <a:solidFill>
                  <a:srgbClr val="7030A0"/>
                </a:solidFill>
              </a:rPr>
              <a:t>OBJECTIVES OF THE DA STATUTORY GUIDANCE</a:t>
            </a:r>
          </a:p>
          <a:p>
            <a:pPr marL="0" indent="0">
              <a:buNone/>
            </a:pPr>
            <a:endParaRPr lang="en-GB" sz="2000" b="1" dirty="0"/>
          </a:p>
          <a:p>
            <a:pPr marL="457200" indent="-457200">
              <a:buFont typeface="+mj-lt"/>
              <a:buAutoNum type="arabicPeriod"/>
            </a:pPr>
            <a:r>
              <a:rPr lang="en-GB" sz="2000" b="1" dirty="0"/>
              <a:t>Provide clear information on what domestic abuse is and how to   identify it</a:t>
            </a:r>
          </a:p>
          <a:p>
            <a:pPr marL="457200" indent="-457200">
              <a:buFont typeface="+mj-lt"/>
              <a:buAutoNum type="arabicPeriod"/>
            </a:pPr>
            <a:endParaRPr lang="en-GB" sz="2000" b="1" dirty="0"/>
          </a:p>
          <a:p>
            <a:pPr marL="457200" indent="-457200">
              <a:buFont typeface="+mj-lt"/>
              <a:buAutoNum type="arabicPeriod"/>
            </a:pPr>
            <a:r>
              <a:rPr lang="en-GB" sz="2000" b="1" dirty="0"/>
              <a:t>Provide guidance and support to frontline professionals, and other organisations, including signposting to further resources</a:t>
            </a:r>
          </a:p>
          <a:p>
            <a:pPr marL="457200" indent="-457200">
              <a:buFont typeface="+mj-lt"/>
              <a:buAutoNum type="arabicPeriod"/>
            </a:pPr>
            <a:endParaRPr lang="en-GB" sz="2000" b="1" dirty="0"/>
          </a:p>
          <a:p>
            <a:pPr marL="457200" indent="-457200">
              <a:buFont typeface="+mj-lt"/>
              <a:buAutoNum type="arabicPeriod"/>
            </a:pPr>
            <a:r>
              <a:rPr lang="en-GB" sz="2000" b="1" dirty="0"/>
              <a:t>Convey standards and promote best practice for agency and multiagency response</a:t>
            </a:r>
          </a:p>
        </p:txBody>
      </p:sp>
    </p:spTree>
    <p:extLst>
      <p:ext uri="{BB962C8B-B14F-4D97-AF65-F5344CB8AC3E}">
        <p14:creationId xmlns:p14="http://schemas.microsoft.com/office/powerpoint/2010/main" val="12909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54974-2396-4409-90F9-1134213AD1B0}"/>
              </a:ext>
            </a:extLst>
          </p:cNvPr>
          <p:cNvSpPr>
            <a:spLocks noGrp="1"/>
          </p:cNvSpPr>
          <p:nvPr>
            <p:ph type="title"/>
          </p:nvPr>
        </p:nvSpPr>
        <p:spPr/>
        <p:txBody>
          <a:bodyPr/>
          <a:lstStyle/>
          <a:p>
            <a:r>
              <a:rPr lang="en-GB" dirty="0"/>
              <a:t>Chapter 2- Understanding DA</a:t>
            </a:r>
          </a:p>
        </p:txBody>
      </p:sp>
      <p:sp>
        <p:nvSpPr>
          <p:cNvPr id="3" name="Content Placeholder 2">
            <a:extLst>
              <a:ext uri="{FF2B5EF4-FFF2-40B4-BE49-F238E27FC236}">
                <a16:creationId xmlns:a16="http://schemas.microsoft.com/office/drawing/2014/main" id="{01AFE258-C8C0-43EF-BA4D-DCF460EDF229}"/>
              </a:ext>
            </a:extLst>
          </p:cNvPr>
          <p:cNvSpPr>
            <a:spLocks noGrp="1"/>
          </p:cNvSpPr>
          <p:nvPr>
            <p:ph idx="1"/>
          </p:nvPr>
        </p:nvSpPr>
        <p:spPr>
          <a:xfrm>
            <a:off x="628650" y="1504350"/>
            <a:ext cx="7886700" cy="4351338"/>
          </a:xfrm>
        </p:spPr>
        <p:txBody>
          <a:bodyPr>
            <a:normAutofit lnSpcReduction="10000"/>
          </a:bodyPr>
          <a:lstStyle/>
          <a:p>
            <a:r>
              <a:rPr lang="en-GB" sz="1600" dirty="0"/>
              <a:t>DA is a high harm, high volume crime that remains largely hidden</a:t>
            </a:r>
          </a:p>
          <a:p>
            <a:r>
              <a:rPr lang="en-GB" sz="1600" dirty="0"/>
              <a:t>The police recorded over 1.5 million domestic abuse related incidents and crimes in England and Wales in the year ending March 2021</a:t>
            </a:r>
          </a:p>
          <a:p>
            <a:r>
              <a:rPr lang="en-GB" sz="1600" dirty="0"/>
              <a:t>Includes controlling or coercive behaviour, harassment, stalking, criminal damage, physical assault, sexual assault, rape and murder</a:t>
            </a:r>
          </a:p>
          <a:p>
            <a:r>
              <a:rPr lang="en-GB" sz="1600" dirty="0"/>
              <a:t>Anyone can be a victim of DA regardless of age, disability, sex, sexual orientation, gender identity, gender reassignment, race, religion or belief</a:t>
            </a:r>
          </a:p>
          <a:p>
            <a:r>
              <a:rPr lang="en-GB" sz="1600" dirty="0"/>
              <a:t>The majority of domestic homicide victims are women.</a:t>
            </a:r>
          </a:p>
          <a:p>
            <a:r>
              <a:rPr lang="en-GB" sz="1600" dirty="0"/>
              <a:t>Definition </a:t>
            </a:r>
            <a:r>
              <a:rPr lang="en-GB" sz="1600" i="1" dirty="0"/>
              <a:t>(in notes section below)</a:t>
            </a:r>
          </a:p>
          <a:p>
            <a:r>
              <a:rPr lang="en-GB" sz="1600" dirty="0"/>
              <a:t>Domestic abuse most commonly takes place in intimate partner relationships and can continue or intensify after a relationship has ended (or in the process of ending). It can also take place by family members and through child to parent abuse</a:t>
            </a:r>
          </a:p>
          <a:p>
            <a:r>
              <a:rPr lang="en-GB" sz="1600" dirty="0"/>
              <a:t>Teenage relationship abuse is not defined in the Act. However if the victim and perpetrator are at least 16 years old then abuse can fall under the statutory definition of domestic abuse. Whilst young people can be in relationships under the age of 16, it would be considered child abuse</a:t>
            </a:r>
          </a:p>
          <a:p>
            <a:endParaRPr lang="en-GB" sz="1600" dirty="0"/>
          </a:p>
          <a:p>
            <a:endParaRPr lang="en-GB" sz="1600" dirty="0"/>
          </a:p>
          <a:p>
            <a:endParaRPr lang="en-GB" sz="1600" dirty="0"/>
          </a:p>
        </p:txBody>
      </p:sp>
    </p:spTree>
    <p:extLst>
      <p:ext uri="{BB962C8B-B14F-4D97-AF65-F5344CB8AC3E}">
        <p14:creationId xmlns:p14="http://schemas.microsoft.com/office/powerpoint/2010/main" val="97592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0245-12D6-4371-AB91-891096028CB1}"/>
              </a:ext>
            </a:extLst>
          </p:cNvPr>
          <p:cNvSpPr>
            <a:spLocks noGrp="1"/>
          </p:cNvSpPr>
          <p:nvPr>
            <p:ph type="title"/>
          </p:nvPr>
        </p:nvSpPr>
        <p:spPr/>
        <p:txBody>
          <a:bodyPr/>
          <a:lstStyle/>
          <a:p>
            <a:pPr algn="ctr"/>
            <a:r>
              <a:rPr lang="en-GB" dirty="0"/>
              <a:t>Chapter 3- Recognising Domestic Abuse</a:t>
            </a:r>
          </a:p>
        </p:txBody>
      </p:sp>
      <p:sp>
        <p:nvSpPr>
          <p:cNvPr id="3" name="Content Placeholder 2">
            <a:extLst>
              <a:ext uri="{FF2B5EF4-FFF2-40B4-BE49-F238E27FC236}">
                <a16:creationId xmlns:a16="http://schemas.microsoft.com/office/drawing/2014/main" id="{ABD9D751-E6EA-47DD-A48D-E8FF4D9278D5}"/>
              </a:ext>
            </a:extLst>
          </p:cNvPr>
          <p:cNvSpPr>
            <a:spLocks noGrp="1"/>
          </p:cNvSpPr>
          <p:nvPr>
            <p:ph idx="1"/>
          </p:nvPr>
        </p:nvSpPr>
        <p:spPr/>
        <p:txBody>
          <a:bodyPr>
            <a:normAutofit/>
          </a:bodyPr>
          <a:lstStyle/>
          <a:p>
            <a:r>
              <a:rPr lang="en-GB" sz="1800" dirty="0"/>
              <a:t>DA does not have to be physical acts of violence and can include threatening behaviour, controlling or coercive behaviour, emotional, psychological, sexual and/or economic abuse</a:t>
            </a:r>
          </a:p>
          <a:p>
            <a:r>
              <a:rPr lang="en-GB" sz="1800" dirty="0"/>
              <a:t>Physical abuse is being punched, slapped, poisoned, drowned, burned, objects thrown (list inexhaustive and will be used as threats)</a:t>
            </a:r>
          </a:p>
          <a:p>
            <a:r>
              <a:rPr lang="en-GB" sz="1800" dirty="0"/>
              <a:t>It is a perpetrator exerting power and control upon a victim and the cyclical pattern/frequency of these types of abuses to re-establish control where they feel control is being lost</a:t>
            </a:r>
          </a:p>
          <a:p>
            <a:r>
              <a:rPr lang="en-GB" sz="1800" dirty="0"/>
              <a:t>The DA Act 2021 created the offence of non-fatal strangulation. It is a high risk marker on the DASH risk assessment. </a:t>
            </a:r>
          </a:p>
          <a:p>
            <a:r>
              <a:rPr lang="en-GB" sz="1800" dirty="0"/>
              <a:t>Technologically- facilitated DA is experienced by 1 in 6 women who are victim of DA and includes setting up false social media accounts, placing false information online, hacking and use of spyware</a:t>
            </a:r>
          </a:p>
          <a:p>
            <a:r>
              <a:rPr lang="en-GB" sz="1800" dirty="0"/>
              <a:t>“Honour” Based Violence, Forced Marriage and FGM included as offences</a:t>
            </a:r>
          </a:p>
          <a:p>
            <a:endParaRPr lang="en-GB" sz="1800" dirty="0"/>
          </a:p>
        </p:txBody>
      </p:sp>
    </p:spTree>
    <p:extLst>
      <p:ext uri="{BB962C8B-B14F-4D97-AF65-F5344CB8AC3E}">
        <p14:creationId xmlns:p14="http://schemas.microsoft.com/office/powerpoint/2010/main" val="340749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1E19E-6ED0-4BA8-A7CB-BA13715034CB}"/>
              </a:ext>
            </a:extLst>
          </p:cNvPr>
          <p:cNvSpPr>
            <a:spLocks noGrp="1"/>
          </p:cNvSpPr>
          <p:nvPr>
            <p:ph type="title"/>
          </p:nvPr>
        </p:nvSpPr>
        <p:spPr/>
        <p:txBody>
          <a:bodyPr/>
          <a:lstStyle/>
          <a:p>
            <a:pPr algn="ctr"/>
            <a:r>
              <a:rPr lang="en-GB" dirty="0"/>
              <a:t>Chapter 4- Impact of Domestic Abuse</a:t>
            </a:r>
          </a:p>
        </p:txBody>
      </p:sp>
      <p:sp>
        <p:nvSpPr>
          <p:cNvPr id="3" name="Content Placeholder 2">
            <a:extLst>
              <a:ext uri="{FF2B5EF4-FFF2-40B4-BE49-F238E27FC236}">
                <a16:creationId xmlns:a16="http://schemas.microsoft.com/office/drawing/2014/main" id="{0E065899-EE6B-498C-ADBF-4FA6DBE9CE8E}"/>
              </a:ext>
            </a:extLst>
          </p:cNvPr>
          <p:cNvSpPr>
            <a:spLocks noGrp="1"/>
          </p:cNvSpPr>
          <p:nvPr>
            <p:ph idx="1"/>
          </p:nvPr>
        </p:nvSpPr>
        <p:spPr/>
        <p:txBody>
          <a:bodyPr>
            <a:normAutofit/>
          </a:bodyPr>
          <a:lstStyle/>
          <a:p>
            <a:r>
              <a:rPr lang="en-GB" sz="1600" dirty="0"/>
              <a:t>Domestic abuse can cause serious and devastating short and long term physical, mental, emotional and psychological health impacts on adults and children</a:t>
            </a:r>
          </a:p>
          <a:p>
            <a:r>
              <a:rPr lang="en-GB" sz="1600" dirty="0"/>
              <a:t>Depression, anxiety, PTSD, sleeping and eating disorders are associated with DA</a:t>
            </a:r>
          </a:p>
          <a:p>
            <a:r>
              <a:rPr lang="en-GB" sz="1600" dirty="0"/>
              <a:t>The severity and time span of the abuse and existing mental health needs of the victim are risk factors for suicidal ideation and subsequent attempts</a:t>
            </a:r>
          </a:p>
          <a:p>
            <a:r>
              <a:rPr lang="en-GB" sz="1600" dirty="0"/>
              <a:t>Some victims develop addition to alcohol and/or drugs and use them as a coping mechanism. Perpetrators may try to sustain a victim’s dependency</a:t>
            </a:r>
          </a:p>
          <a:p>
            <a:r>
              <a:rPr lang="en-GB" sz="1600" dirty="0"/>
              <a:t>There are links between women’s experiences of DA and offending and reoffending, for example by being coerced into criminal activity by perpetrators</a:t>
            </a:r>
          </a:p>
          <a:p>
            <a:r>
              <a:rPr lang="en-GB" sz="1600" dirty="0"/>
              <a:t>The risk of homelessness can prevent a victim from leaving. The effects of economic abuse can result in unemployment, coerced debt and poverty</a:t>
            </a:r>
          </a:p>
          <a:p>
            <a:r>
              <a:rPr lang="en-GB" sz="1600" dirty="0"/>
              <a:t>Victims with multiple and/or complex needs can face additional barriers in the impact of the abuse they suffer</a:t>
            </a:r>
          </a:p>
        </p:txBody>
      </p:sp>
    </p:spTree>
    <p:extLst>
      <p:ext uri="{BB962C8B-B14F-4D97-AF65-F5344CB8AC3E}">
        <p14:creationId xmlns:p14="http://schemas.microsoft.com/office/powerpoint/2010/main" val="301261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FDA5-1EC9-40FB-8524-10DBE08C117F}"/>
              </a:ext>
            </a:extLst>
          </p:cNvPr>
          <p:cNvSpPr>
            <a:spLocks noGrp="1"/>
          </p:cNvSpPr>
          <p:nvPr>
            <p:ph type="title"/>
          </p:nvPr>
        </p:nvSpPr>
        <p:spPr/>
        <p:txBody>
          <a:bodyPr/>
          <a:lstStyle/>
          <a:p>
            <a:pPr algn="ctr"/>
            <a:r>
              <a:rPr lang="en-GB" dirty="0"/>
              <a:t>Chapter 4- Impact of Domestic Abuse</a:t>
            </a:r>
          </a:p>
        </p:txBody>
      </p:sp>
      <p:sp>
        <p:nvSpPr>
          <p:cNvPr id="3" name="Content Placeholder 2">
            <a:extLst>
              <a:ext uri="{FF2B5EF4-FFF2-40B4-BE49-F238E27FC236}">
                <a16:creationId xmlns:a16="http://schemas.microsoft.com/office/drawing/2014/main" id="{F8E4BDB3-2C10-41C5-A17D-B18B66A68A1B}"/>
              </a:ext>
            </a:extLst>
          </p:cNvPr>
          <p:cNvSpPr>
            <a:spLocks noGrp="1"/>
          </p:cNvSpPr>
          <p:nvPr>
            <p:ph idx="1"/>
          </p:nvPr>
        </p:nvSpPr>
        <p:spPr>
          <a:xfrm>
            <a:off x="628650" y="2017155"/>
            <a:ext cx="7886700" cy="4351338"/>
          </a:xfrm>
        </p:spPr>
        <p:txBody>
          <a:bodyPr/>
          <a:lstStyle/>
          <a:p>
            <a:pPr marL="0" indent="0">
              <a:buNone/>
            </a:pPr>
            <a:r>
              <a:rPr lang="en-GB" sz="1800" dirty="0"/>
              <a:t>Impacts on children and young people:</a:t>
            </a:r>
          </a:p>
          <a:p>
            <a:r>
              <a:rPr lang="en-GB" sz="1800" dirty="0"/>
              <a:t> A CYP is considered a victim under the DA Act 2021 if they see, hear or experiences the effects of DA. They may also experience it in their own intimate relationships</a:t>
            </a:r>
          </a:p>
          <a:p>
            <a:r>
              <a:rPr lang="en-GB" sz="1800" dirty="0"/>
              <a:t>DA has been identified as a risk factor for child physical abuse</a:t>
            </a:r>
          </a:p>
          <a:p>
            <a:r>
              <a:rPr lang="en-GB" sz="1800" dirty="0"/>
              <a:t>Coercive control has a significant impact on CYP</a:t>
            </a:r>
          </a:p>
          <a:p>
            <a:r>
              <a:rPr lang="en-GB" sz="1800" dirty="0"/>
              <a:t>Experience of DA is recognised as an Adverse Childhood Experience (ACE)</a:t>
            </a:r>
          </a:p>
          <a:p>
            <a:r>
              <a:rPr lang="en-GB" sz="1800" dirty="0"/>
              <a:t>Experiencing DA as a child </a:t>
            </a:r>
            <a:r>
              <a:rPr lang="en-GB" sz="1800" i="1" u="sng" dirty="0"/>
              <a:t>may</a:t>
            </a:r>
            <a:r>
              <a:rPr lang="en-GB" sz="1800" dirty="0"/>
              <a:t> increase the likelihood of experiencing or perpetrating DA in later life</a:t>
            </a:r>
          </a:p>
          <a:p>
            <a:r>
              <a:rPr lang="en-GB" sz="1800" dirty="0"/>
              <a:t>Trauma informed approach reduces the impact of DA on CYP</a:t>
            </a:r>
          </a:p>
          <a:p>
            <a:pPr marL="0" indent="0">
              <a:buNone/>
            </a:pPr>
            <a:endParaRPr lang="en-GB" sz="1800" dirty="0"/>
          </a:p>
          <a:p>
            <a:endParaRPr lang="en-GB" sz="1800" dirty="0"/>
          </a:p>
          <a:p>
            <a:pPr marL="0" indent="0">
              <a:buNone/>
            </a:pPr>
            <a:endParaRPr lang="en-GB" sz="1800" dirty="0"/>
          </a:p>
        </p:txBody>
      </p:sp>
    </p:spTree>
    <p:extLst>
      <p:ext uri="{BB962C8B-B14F-4D97-AF65-F5344CB8AC3E}">
        <p14:creationId xmlns:p14="http://schemas.microsoft.com/office/powerpoint/2010/main" val="146742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78954-3AB2-4E39-B26D-FBC3CEA88AE2}"/>
              </a:ext>
            </a:extLst>
          </p:cNvPr>
          <p:cNvSpPr>
            <a:spLocks noGrp="1"/>
          </p:cNvSpPr>
          <p:nvPr>
            <p:ph type="title"/>
          </p:nvPr>
        </p:nvSpPr>
        <p:spPr/>
        <p:txBody>
          <a:bodyPr/>
          <a:lstStyle/>
          <a:p>
            <a:r>
              <a:rPr lang="en-GB" dirty="0"/>
              <a:t>Chapter 5- Different Experiences, Needs and Related Considerations</a:t>
            </a:r>
          </a:p>
        </p:txBody>
      </p:sp>
      <p:sp>
        <p:nvSpPr>
          <p:cNvPr id="3" name="Content Placeholder 2">
            <a:extLst>
              <a:ext uri="{FF2B5EF4-FFF2-40B4-BE49-F238E27FC236}">
                <a16:creationId xmlns:a16="http://schemas.microsoft.com/office/drawing/2014/main" id="{B358BD9D-6A3E-40AD-BD62-343617EE2B3B}"/>
              </a:ext>
            </a:extLst>
          </p:cNvPr>
          <p:cNvSpPr>
            <a:spLocks noGrp="1"/>
          </p:cNvSpPr>
          <p:nvPr>
            <p:ph idx="1"/>
          </p:nvPr>
        </p:nvSpPr>
        <p:spPr/>
        <p:txBody>
          <a:bodyPr>
            <a:normAutofit/>
          </a:bodyPr>
          <a:lstStyle/>
          <a:p>
            <a:r>
              <a:rPr lang="en-GB" sz="1800" dirty="0"/>
              <a:t>Different protected characteristics need to be considered in terms of how these intersect and overlap </a:t>
            </a:r>
            <a:r>
              <a:rPr lang="en-GB" sz="1800" dirty="0" err="1"/>
              <a:t>e.g</a:t>
            </a:r>
            <a:r>
              <a:rPr lang="en-GB" sz="1800" dirty="0"/>
              <a:t> when accessing services</a:t>
            </a:r>
          </a:p>
          <a:p>
            <a:r>
              <a:rPr lang="en-GB" sz="1800" dirty="0"/>
              <a:t>Victims may face specific challenges in communicating the abuse which may prevent them accessing support</a:t>
            </a:r>
          </a:p>
          <a:p>
            <a:r>
              <a:rPr lang="en-GB" sz="1800" dirty="0"/>
              <a:t>The victim may be under pressure from religious/community figures to not leave</a:t>
            </a:r>
          </a:p>
          <a:p>
            <a:r>
              <a:rPr lang="en-GB" sz="1800" dirty="0"/>
              <a:t>If the victim has insecure immigration status they may be fearful to seek help</a:t>
            </a:r>
          </a:p>
          <a:p>
            <a:r>
              <a:rPr lang="en-GB" sz="1800" dirty="0"/>
              <a:t>Disabled victims can face additional forms of abuse because of their vulnerabilities</a:t>
            </a:r>
          </a:p>
          <a:p>
            <a:r>
              <a:rPr lang="en-GB" sz="1800" dirty="0"/>
              <a:t>Male victims may face fears of stigmatisation and not being believed</a:t>
            </a:r>
          </a:p>
          <a:p>
            <a:r>
              <a:rPr lang="en-GB" sz="1800" dirty="0"/>
              <a:t>“By and for” services are key to ensuring the needs of victims who have protected characteristics are met</a:t>
            </a:r>
          </a:p>
          <a:p>
            <a:endParaRPr lang="en-GB" sz="1600" dirty="0"/>
          </a:p>
        </p:txBody>
      </p:sp>
    </p:spTree>
    <p:extLst>
      <p:ext uri="{BB962C8B-B14F-4D97-AF65-F5344CB8AC3E}">
        <p14:creationId xmlns:p14="http://schemas.microsoft.com/office/powerpoint/2010/main" val="28830742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2525</TotalTime>
  <Words>4129</Words>
  <Application>Microsoft Office PowerPoint</Application>
  <PresentationFormat>On-screen Show (4:3)</PresentationFormat>
  <Paragraphs>222</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Open Sans</vt:lpstr>
      <vt:lpstr>Office Theme</vt:lpstr>
      <vt:lpstr>Home Office Domestic Abuse Statutory Guidance</vt:lpstr>
      <vt:lpstr>PowerPoint Presentation</vt:lpstr>
      <vt:lpstr>Chapter 1- Objectives</vt:lpstr>
      <vt:lpstr>Chapter 1- Objectives</vt:lpstr>
      <vt:lpstr>Chapter 2- Understanding DA</vt:lpstr>
      <vt:lpstr>Chapter 3- Recognising Domestic Abuse</vt:lpstr>
      <vt:lpstr>Chapter 4- Impact of Domestic Abuse</vt:lpstr>
      <vt:lpstr>Chapter 4- Impact of Domestic Abuse</vt:lpstr>
      <vt:lpstr>Chapter 5- Different Experiences, Needs and Related Considerations</vt:lpstr>
      <vt:lpstr>Chapter 6-Agency Response</vt:lpstr>
      <vt:lpstr>Chapter 6- Agency Response </vt:lpstr>
      <vt:lpstr>Chapter 6- Agency Response</vt:lpstr>
      <vt:lpstr>Chapter 6- Agency Response</vt:lpstr>
      <vt:lpstr>Chapter 6- Agency Response</vt:lpstr>
      <vt:lpstr>Chapter 6- Agency Response</vt:lpstr>
      <vt:lpstr>Chapter 6- Agency Response</vt:lpstr>
      <vt:lpstr>Chapter 6- Agency Response</vt:lpstr>
      <vt:lpstr>Chapter 7- Multi-Agency Response to Domestic Abuse</vt:lpstr>
      <vt:lpstr>Chapter 7- Multi-Agency Response to Domestic Abuse</vt:lpstr>
      <vt:lpstr>Chapter 7- Multi-Agency Response to Domestic Abuse</vt:lpstr>
      <vt:lpstr>Chapter 7- Multiagency Response to Domestic Abuse</vt:lpstr>
      <vt:lpstr>Chapter 7- Multiagency Response to Domestic Abuse</vt:lpstr>
      <vt:lpstr>Chapter 7- Multiagency Response to Domestic Abuse</vt:lpstr>
      <vt:lpstr>Chapter 7- Multiagency Response to Domestic Abuse</vt:lpstr>
    </vt:vector>
  </TitlesOfParts>
  <Company>Registered Organisation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Percival</dc:creator>
  <cp:lastModifiedBy>Jack Ellis</cp:lastModifiedBy>
  <cp:revision>60</cp:revision>
  <dcterms:created xsi:type="dcterms:W3CDTF">2019-11-21T13:50:48Z</dcterms:created>
  <dcterms:modified xsi:type="dcterms:W3CDTF">2022-11-11T12:06:55Z</dcterms:modified>
</cp:coreProperties>
</file>